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3"/>
  </p:notesMasterIdLst>
  <p:sldIdLst>
    <p:sldId id="2147470776" r:id="rId2"/>
    <p:sldId id="2147470748" r:id="rId3"/>
    <p:sldId id="2147470621" r:id="rId4"/>
    <p:sldId id="2147470549" r:id="rId5"/>
    <p:sldId id="2147470553" r:id="rId6"/>
    <p:sldId id="2147470749" r:id="rId7"/>
    <p:sldId id="2147470750" r:id="rId8"/>
    <p:sldId id="2147470550" r:id="rId9"/>
    <p:sldId id="2147470783" r:id="rId10"/>
    <p:sldId id="2147470784" r:id="rId11"/>
    <p:sldId id="2147470785" r:id="rId12"/>
    <p:sldId id="2147470786" r:id="rId13"/>
    <p:sldId id="2147470787" r:id="rId14"/>
    <p:sldId id="2147470788" r:id="rId15"/>
    <p:sldId id="2147470789" r:id="rId16"/>
    <p:sldId id="2147470790" r:id="rId17"/>
    <p:sldId id="2147470791" r:id="rId18"/>
    <p:sldId id="2147470792" r:id="rId19"/>
    <p:sldId id="2147470554" r:id="rId20"/>
    <p:sldId id="2147470793" r:id="rId21"/>
    <p:sldId id="2147470794" r:id="rId22"/>
    <p:sldId id="2147470795" r:id="rId23"/>
    <p:sldId id="2147470796" r:id="rId24"/>
    <p:sldId id="2147470797" r:id="rId25"/>
    <p:sldId id="2147470798" r:id="rId26"/>
    <p:sldId id="2147470799" r:id="rId27"/>
    <p:sldId id="2147470802" r:id="rId28"/>
    <p:sldId id="2147470803" r:id="rId29"/>
    <p:sldId id="2147470804" r:id="rId30"/>
    <p:sldId id="2147470805" r:id="rId31"/>
    <p:sldId id="2147470806" r:id="rId32"/>
    <p:sldId id="2147470807" r:id="rId33"/>
    <p:sldId id="2147470801" r:id="rId34"/>
    <p:sldId id="2147470808" r:id="rId35"/>
    <p:sldId id="2147470810" r:id="rId36"/>
    <p:sldId id="2147470809" r:id="rId37"/>
    <p:sldId id="2147470811" r:id="rId38"/>
    <p:sldId id="2147470812" r:id="rId39"/>
    <p:sldId id="2147470813" r:id="rId40"/>
    <p:sldId id="2147470814" r:id="rId41"/>
    <p:sldId id="2147470815" r:id="rId42"/>
    <p:sldId id="2147470816" r:id="rId43"/>
    <p:sldId id="2147470817" r:id="rId44"/>
    <p:sldId id="2147470818" r:id="rId45"/>
    <p:sldId id="2147470819" r:id="rId46"/>
    <p:sldId id="2147470821" r:id="rId47"/>
    <p:sldId id="2147470820" r:id="rId48"/>
    <p:sldId id="2147470822" r:id="rId49"/>
    <p:sldId id="2147470823" r:id="rId50"/>
    <p:sldId id="2147470824" r:id="rId51"/>
    <p:sldId id="2147470825" r:id="rId52"/>
    <p:sldId id="2147470826" r:id="rId53"/>
    <p:sldId id="2147470827" r:id="rId54"/>
    <p:sldId id="2147470828" r:id="rId55"/>
    <p:sldId id="2147470829" r:id="rId56"/>
    <p:sldId id="2147470830" r:id="rId57"/>
    <p:sldId id="2147470832" r:id="rId58"/>
    <p:sldId id="2147470848" r:id="rId59"/>
    <p:sldId id="2147470834" r:id="rId60"/>
    <p:sldId id="2147470849" r:id="rId61"/>
    <p:sldId id="2147470851" r:id="rId62"/>
    <p:sldId id="2147470850" r:id="rId63"/>
    <p:sldId id="2147470852" r:id="rId64"/>
    <p:sldId id="2147470853" r:id="rId65"/>
    <p:sldId id="2147470854" r:id="rId66"/>
    <p:sldId id="2147470855" r:id="rId67"/>
    <p:sldId id="2147470856" r:id="rId68"/>
    <p:sldId id="2147470857" r:id="rId69"/>
    <p:sldId id="2147470858" r:id="rId70"/>
    <p:sldId id="2147470859" r:id="rId71"/>
    <p:sldId id="2147470860" r:id="rId72"/>
    <p:sldId id="2147470861" r:id="rId73"/>
    <p:sldId id="2147470862" r:id="rId74"/>
    <p:sldId id="2147470863" r:id="rId75"/>
    <p:sldId id="2147470864" r:id="rId76"/>
    <p:sldId id="2147470865" r:id="rId77"/>
    <p:sldId id="2147470866" r:id="rId78"/>
    <p:sldId id="2147470867" r:id="rId79"/>
    <p:sldId id="2147470868" r:id="rId80"/>
    <p:sldId id="2147470869" r:id="rId81"/>
    <p:sldId id="2147470870" r:id="rId82"/>
    <p:sldId id="2147470871" r:id="rId83"/>
    <p:sldId id="2147470872" r:id="rId84"/>
    <p:sldId id="2147470873" r:id="rId85"/>
    <p:sldId id="2147470874" r:id="rId86"/>
    <p:sldId id="2147470875" r:id="rId87"/>
    <p:sldId id="2147470876" r:id="rId88"/>
    <p:sldId id="2147470877" r:id="rId89"/>
    <p:sldId id="2147470878" r:id="rId90"/>
    <p:sldId id="2147470879" r:id="rId91"/>
    <p:sldId id="2147470880" r:id="rId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9"/>
    <a:srgbClr val="FF0202"/>
    <a:srgbClr val="FF0000"/>
    <a:srgbClr val="0C0C0C"/>
    <a:srgbClr val="F5FFB7"/>
    <a:srgbClr val="FFFFFF"/>
    <a:srgbClr val="041408"/>
    <a:srgbClr val="1C1C1C"/>
    <a:srgbClr val="EEFF89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6353" autoAdjust="0"/>
  </p:normalViewPr>
  <p:slideViewPr>
    <p:cSldViewPr snapToGrid="0">
      <p:cViewPr varScale="1">
        <p:scale>
          <a:sx n="89" d="100"/>
          <a:sy n="89" d="100"/>
        </p:scale>
        <p:origin x="46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6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7DCA4-9B83-46A3-97EE-C373D0316AD0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9A425-031F-4369-8D04-EB0173A05E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73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29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96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06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27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12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A425-031F-4369-8D04-EB0173A05ED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5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50259" y="1641215"/>
            <a:ext cx="6244333" cy="1941576"/>
          </a:xfrm>
          <a:noFill/>
        </p:spPr>
        <p:txBody>
          <a:bodyPr wrap="square" lIns="0" tIns="0" rIns="0" bIns="0" anchor="ctr" anchorCtr="0">
            <a:no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7976E5-E6CB-397E-A330-6B9BD4B1D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0260" y="3875650"/>
            <a:ext cx="6244332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60F8F1-C493-D88D-26A1-8AA61020F1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6888" y="5771788"/>
            <a:ext cx="2359024" cy="6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27444450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108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87417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>
          <p15:clr>
            <a:srgbClr val="5ACBF0"/>
          </p15:clr>
        </p15:guide>
        <p15:guide id="8" orient="horz" pos="3648">
          <p15:clr>
            <a:srgbClr val="5ACBF0"/>
          </p15:clr>
        </p15:guide>
        <p15:guide id="10" pos="3720">
          <p15:clr>
            <a:srgbClr val="C35EA4"/>
          </p15:clr>
        </p15:guide>
        <p15:guide id="11" pos="2993">
          <p15:clr>
            <a:srgbClr val="5ACBF0"/>
          </p15:clr>
        </p15:guide>
        <p15:guide id="12" pos="3552">
          <p15:clr>
            <a:srgbClr val="A4A3A4"/>
          </p15:clr>
        </p15:guide>
        <p15:guide id="14" orient="horz" pos="144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56865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, Lockup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81" y="5157216"/>
            <a:ext cx="7785402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92EB1-7762-6E34-6603-4920658B61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217" y="5449153"/>
            <a:ext cx="2176078" cy="5186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2DE360-D2EF-AF2E-F15C-F37A51488D6C}"/>
              </a:ext>
            </a:extLst>
          </p:cNvPr>
          <p:cNvCxnSpPr/>
          <p:nvPr userDrawn="1"/>
        </p:nvCxnSpPr>
        <p:spPr>
          <a:xfrm>
            <a:off x="3418764" y="5137316"/>
            <a:ext cx="0" cy="1160060"/>
          </a:xfrm>
          <a:prstGeom prst="line">
            <a:avLst/>
          </a:prstGeom>
          <a:ln w="63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3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6025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018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2582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>
          <p15:clr>
            <a:srgbClr val="5ACBF0"/>
          </p15:clr>
        </p15:guide>
        <p15:guide id="11" orient="horz" pos="127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72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72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46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>
          <p15:clr>
            <a:srgbClr val="5ACBF0"/>
          </p15:clr>
        </p15:guide>
        <p15:guide id="11" orient="horz" pos="245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20105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2099"/>
            <a:ext cx="6667500" cy="597693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4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2802B-E53E-DE2F-F004-C87A3E6C6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10" y="3177856"/>
            <a:ext cx="2727281" cy="64998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7179CAA-7E14-18FA-D488-C772A909D1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216" y="3680069"/>
            <a:ext cx="71803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4B6F08-BC59-2EF3-5DC2-EF289F453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104745"/>
            <a:ext cx="71803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5917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C8DC4-C1F0-82AC-370B-B9BD89BD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" y="3200400"/>
            <a:ext cx="10997217" cy="1933360"/>
          </a:xfrm>
        </p:spPr>
        <p:txBody>
          <a:bodyPr anchor="b">
            <a:noAutofit/>
          </a:bodyPr>
          <a:lstStyle>
            <a:lvl1pPr>
              <a:defRPr sz="4000" spc="-20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2CE2AF8-382D-16AD-B30D-3668C415DB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380" y="5230505"/>
            <a:ext cx="10997217" cy="12317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C915-575B-40EE-EBE5-8E4CCE3EE2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" y="789515"/>
            <a:ext cx="2302302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174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82952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911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CE27-18A9-4B58-967D-F414D11B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82BFC-72AD-43B8-82AA-B9CAA5B85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436688"/>
            <a:ext cx="11020425" cy="4829175"/>
          </a:xfrm>
        </p:spPr>
        <p:txBody>
          <a:bodyPr/>
          <a:lstStyle>
            <a:lvl1pPr marL="0" indent="0">
              <a:buNone/>
              <a:defRPr sz="1100"/>
            </a:lvl1pPr>
            <a:lvl2pPr marL="228600" indent="0">
              <a:buNone/>
              <a:defRPr sz="1100"/>
            </a:lvl2pPr>
            <a:lvl3pPr marL="457200" indent="0">
              <a:buNone/>
              <a:defRPr sz="11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7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ckup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4F148-C6D8-A5D3-5FB2-5637B1F63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447" y="2841633"/>
            <a:ext cx="4929105" cy="1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3423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AD77-0876-4647-97DC-D93085BB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1" y="304800"/>
            <a:ext cx="11033760" cy="975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F2BAF-0E03-9146-9CEF-EF57A7048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978B-826E-438C-909A-E9C381D3FF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824BE7-9859-7240-83D5-846AECA2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1" y="1470401"/>
            <a:ext cx="11033760" cy="463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4962" indent="-234962">
              <a:buSzPct val="80000"/>
              <a:buFont typeface="Webdings" panose="05030102010509060703" pitchFamily="18" charset="2"/>
              <a:buChar char=""/>
              <a:defRPr lang="en-US" dirty="0" smtClean="0"/>
            </a:lvl1pPr>
            <a:lvl2pPr marL="452989" indent="-220144">
              <a:buSzPct val="80000"/>
              <a:buFont typeface="Wingdings 3" panose="05040102010807070707" pitchFamily="18" charset="2"/>
              <a:buChar char=""/>
              <a:defRPr sz="2000"/>
            </a:lvl2pPr>
            <a:lvl3pPr marL="685835" indent="-232845">
              <a:buSzPct val="80000"/>
              <a:buFont typeface="Wingdings 3" panose="05040102010807070707" pitchFamily="18" charset="2"/>
              <a:buChar char="¬"/>
              <a:defRPr sz="1600"/>
            </a:lvl3pPr>
            <a:lvl4pPr marL="916563" indent="-230729">
              <a:buSzPct val="80000"/>
              <a:buFont typeface="Wingdings 3" panose="05040102010807070707" pitchFamily="18" charset="2"/>
              <a:buChar char="¬"/>
              <a:defRPr/>
            </a:lvl4pPr>
            <a:lvl5pPr marL="1138824" indent="-222262">
              <a:buSzPct val="80000"/>
              <a:buFont typeface="Wingdings 3" panose="05040102010807070707" pitchFamily="18" charset="2"/>
              <a:buChar char="¬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12192000" cy="8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41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9687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1555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236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3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96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4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60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910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>
          <p15:clr>
            <a:srgbClr val="5ACBF0"/>
          </p15:clr>
        </p15:guide>
        <p15:guide id="29" orient="horz" pos="232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pic>
        <p:nvPicPr>
          <p:cNvPr id="52" name="Picture 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65A4D8-AFB1-B0CE-CB5D-67499CD2E8B9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DD05D0-BBEB-A143-84E3-D8EDFC9389F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90500" y="190500"/>
            <a:ext cx="449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CN" altLang="en-US" sz="10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[Public]</a:t>
            </a:r>
          </a:p>
        </p:txBody>
      </p:sp>
    </p:spTree>
    <p:extLst>
      <p:ext uri="{BB962C8B-B14F-4D97-AF65-F5344CB8AC3E}">
        <p14:creationId xmlns:p14="http://schemas.microsoft.com/office/powerpoint/2010/main" val="71464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B314-9D17-7117-8876-F631B8D8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9"/>
            <a:ext cx="11018520" cy="492443"/>
          </a:xfrm>
        </p:spPr>
        <p:txBody>
          <a:bodyPr/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Arial" panose="020B0604020202020204"/>
              </a:rPr>
              <a:t>Serial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/>
              </a:rPr>
              <a:t>Protocool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588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098793" cy="510446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Synchronize Clock Period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rx_reg1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rx_reg1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Eliminate metastability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rx_reg2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rx_reg2 &lt;= rx_reg1;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rx_reg3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rx_reg3 &lt;= rx_reg2;</a:t>
            </a: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reg1</a:t>
            </a:r>
            <a:r>
              <a:rPr lang="zh-TW" altLang="en-US" sz="1800" dirty="0"/>
              <a:t>讓兩邊的</a:t>
            </a:r>
            <a:r>
              <a:rPr lang="en-US" altLang="zh-TW" sz="1800" dirty="0"/>
              <a:t>clock</a:t>
            </a:r>
            <a:r>
              <a:rPr lang="zh-TW" altLang="en-US" sz="1800" dirty="0"/>
              <a:t>同步，後面兩個</a:t>
            </a:r>
            <a:r>
              <a:rPr lang="en-US" altLang="zh-TW" sz="1800" dirty="0" err="1"/>
              <a:t>rx_reg</a:t>
            </a:r>
            <a:r>
              <a:rPr lang="zh-TW" altLang="en-US" sz="1800" dirty="0"/>
              <a:t>是為了抑制抖動消除亞穩態</a:t>
            </a:r>
          </a:p>
        </p:txBody>
      </p:sp>
    </p:spTree>
    <p:extLst>
      <p:ext uri="{BB962C8B-B14F-4D97-AF65-F5344CB8AC3E}">
        <p14:creationId xmlns:p14="http://schemas.microsoft.com/office/powerpoint/2010/main" val="37353582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403593" cy="242222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Edge Detect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((~rx_reg2) &amp;&amp; (rx_reg3)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判斷真正的開始位</a:t>
            </a:r>
          </a:p>
        </p:txBody>
      </p:sp>
    </p:spTree>
    <p:extLst>
      <p:ext uri="{BB962C8B-B14F-4D97-AF65-F5344CB8AC3E}">
        <p14:creationId xmlns:p14="http://schemas.microsoft.com/office/powerpoint/2010/main" val="26824985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403593" cy="508008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Detect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Recive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8 bit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Rx_data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receive 8 bit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Rx_data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判斷一次傳輸的</a:t>
            </a:r>
            <a:r>
              <a:rPr lang="en-US" altLang="zh-TW" dirty="0"/>
              <a:t>bit</a:t>
            </a:r>
            <a:r>
              <a:rPr lang="zh-TW" altLang="en-US" dirty="0"/>
              <a:t>數為</a:t>
            </a:r>
            <a:r>
              <a:rPr lang="en-US" altLang="zh-TW" dirty="0"/>
              <a:t>8</a:t>
            </a:r>
            <a:r>
              <a:rPr lang="zh-TW" altLang="en-US" dirty="0"/>
              <a:t>位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15998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458201" cy="467774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Baud count  1bit 5208 clock period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BAUD_CNT_MAX -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    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Search middle time interval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BAUD_CNT_MAX/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Baud rate</a:t>
            </a:r>
            <a:r>
              <a:rPr lang="zh-TW" altLang="en-US" sz="1800" dirty="0"/>
              <a:t>的計數器，並抓到一個</a:t>
            </a:r>
            <a:r>
              <a:rPr lang="en-US" altLang="zh-TW" sz="1800" dirty="0"/>
              <a:t>bit</a:t>
            </a:r>
            <a:r>
              <a:rPr lang="zh-TW" altLang="en-US" sz="1800" dirty="0"/>
              <a:t>的時間區間正中間來傳輸</a:t>
            </a:r>
          </a:p>
        </p:txBody>
      </p:sp>
    </p:spTree>
    <p:extLst>
      <p:ext uri="{BB962C8B-B14F-4D97-AF65-F5344CB8AC3E}">
        <p14:creationId xmlns:p14="http://schemas.microsoft.com/office/powerpoint/2010/main" val="1002734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458201" cy="467774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Shift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{rx_reg3,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Shift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將</a:t>
            </a:r>
            <a:r>
              <a:rPr lang="en-US" altLang="zh-TW" sz="1800" dirty="0"/>
              <a:t>Serial Data </a:t>
            </a:r>
            <a:r>
              <a:rPr lang="zh-TW" altLang="en-US" sz="1800" dirty="0"/>
              <a:t>轉為 </a:t>
            </a:r>
            <a:r>
              <a:rPr lang="en-US" altLang="zh-TW" sz="1800" dirty="0"/>
              <a:t>Parallel Data </a:t>
            </a:r>
            <a:r>
              <a:rPr lang="zh-TW" altLang="en-US" sz="1800" dirty="0"/>
              <a:t>需要透過一個移位寄存器來拼接</a:t>
            </a:r>
          </a:p>
        </p:txBody>
      </p:sp>
    </p:spTree>
    <p:extLst>
      <p:ext uri="{BB962C8B-B14F-4D97-AF65-F5344CB8AC3E}">
        <p14:creationId xmlns:p14="http://schemas.microsoft.com/office/powerpoint/2010/main" val="7515848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458201" cy="424805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 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 Data 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最後輸出</a:t>
            </a:r>
            <a:r>
              <a:rPr lang="en-US" altLang="zh-TW" sz="1800" dirty="0"/>
              <a:t>data </a:t>
            </a:r>
            <a:r>
              <a:rPr lang="zh-TW" altLang="en-US" sz="1800" dirty="0"/>
              <a:t>， 最後為了同步時鐘週期所以打了一拍</a:t>
            </a:r>
          </a:p>
        </p:txBody>
      </p:sp>
    </p:spTree>
    <p:extLst>
      <p:ext uri="{BB962C8B-B14F-4D97-AF65-F5344CB8AC3E}">
        <p14:creationId xmlns:p14="http://schemas.microsoft.com/office/powerpoint/2010/main" val="16822368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458201" cy="514713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tb_</a:t>
            </a:r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`timescale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1ns/1ns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tb_uart_rx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//wire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Tb</a:t>
            </a:r>
            <a:r>
              <a:rPr lang="zh-TW" altLang="en-US" sz="1800" dirty="0"/>
              <a:t>需要給生成一組隨機的輸入資料</a:t>
            </a:r>
          </a:p>
        </p:txBody>
      </p:sp>
    </p:spTree>
    <p:extLst>
      <p:ext uri="{BB962C8B-B14F-4D97-AF65-F5344CB8AC3E}">
        <p14:creationId xmlns:p14="http://schemas.microsoft.com/office/powerpoint/2010/main" val="23166573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4885945" cy="441561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tb_</a:t>
            </a:r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4578096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serial 8 bit  input 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透過</a:t>
            </a:r>
            <a:r>
              <a:rPr lang="en-US" altLang="zh-TW" sz="1800" dirty="0"/>
              <a:t>task</a:t>
            </a:r>
            <a:r>
              <a:rPr lang="zh-TW" altLang="en-US" sz="1800" dirty="0"/>
              <a:t>來反覆傳送，</a:t>
            </a:r>
            <a:r>
              <a:rPr lang="en-US" altLang="zh-TW" sz="1800" dirty="0"/>
              <a:t>0</a:t>
            </a:r>
            <a:r>
              <a:rPr lang="zh-TW" altLang="en-US" sz="1800" dirty="0"/>
              <a:t>位起始 </a:t>
            </a:r>
            <a:r>
              <a:rPr lang="en-US" altLang="zh-TW" sz="1800" dirty="0"/>
              <a:t>9</a:t>
            </a:r>
            <a:r>
              <a:rPr lang="zh-TW" altLang="en-US" sz="1800" dirty="0"/>
              <a:t>位停止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19FD9-AFA6-415F-B4D6-33DA39DDB043}"/>
              </a:ext>
            </a:extLst>
          </p:cNvPr>
          <p:cNvSpPr/>
          <p:nvPr/>
        </p:nvSpPr>
        <p:spPr bwMode="auto">
          <a:xfrm>
            <a:off x="5782055" y="266110"/>
            <a:ext cx="4885945" cy="564091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input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data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endtask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042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9299449" cy="441561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tb_</a:t>
            </a:r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8796528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//------------------------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uart_rx_inst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------------------------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uart_rx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#(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.UART_BPS(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.CLK_FREQ(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50_000_000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uart_rx_inst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sys_clk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sys_rst_n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[7:0]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po_data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po_flag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實例化</a:t>
            </a:r>
          </a:p>
        </p:txBody>
      </p:sp>
    </p:spTree>
    <p:extLst>
      <p:ext uri="{BB962C8B-B14F-4D97-AF65-F5344CB8AC3E}">
        <p14:creationId xmlns:p14="http://schemas.microsoft.com/office/powerpoint/2010/main" val="21451028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1FD555-C26E-4FFB-99F1-273C603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" y="1402604"/>
            <a:ext cx="11692128" cy="27507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A20FD9-41D8-4AA5-9A2B-E01EB063CB8A}"/>
              </a:ext>
            </a:extLst>
          </p:cNvPr>
          <p:cNvSpPr txBox="1"/>
          <p:nvPr/>
        </p:nvSpPr>
        <p:spPr>
          <a:xfrm>
            <a:off x="701040" y="1074141"/>
            <a:ext cx="813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依據各家模擬器不同，</a:t>
            </a:r>
            <a:r>
              <a:rPr lang="en-US" altLang="zh-TW" dirty="0"/>
              <a:t>rx_reg1.2.3</a:t>
            </a:r>
            <a:r>
              <a:rPr lang="zh-TW" altLang="en-US" dirty="0"/>
              <a:t>不一定觀察的到</a:t>
            </a:r>
            <a:r>
              <a:rPr lang="en-US" altLang="zh-TW" dirty="0"/>
              <a:t>clock</a:t>
            </a:r>
            <a:r>
              <a:rPr lang="zh-TW" altLang="en-US" dirty="0"/>
              <a:t>週期的延遲</a:t>
            </a:r>
            <a:endParaRPr lang="zh-TW" altLang="en-US" sz="18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75592D3-079C-4CD8-84D0-FC85E919E185}"/>
              </a:ext>
            </a:extLst>
          </p:cNvPr>
          <p:cNvCxnSpPr/>
          <p:nvPr/>
        </p:nvCxnSpPr>
        <p:spPr>
          <a:xfrm flipV="1">
            <a:off x="2871216" y="3834384"/>
            <a:ext cx="0" cy="1060704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F00A3E1-871F-4F2A-B4B7-F7E39B6C5B38}"/>
              </a:ext>
            </a:extLst>
          </p:cNvPr>
          <p:cNvCxnSpPr/>
          <p:nvPr/>
        </p:nvCxnSpPr>
        <p:spPr>
          <a:xfrm flipV="1">
            <a:off x="5205984" y="3834384"/>
            <a:ext cx="0" cy="1060704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9C4A14-F9CD-45DA-A304-CECF1DBDE618}"/>
              </a:ext>
            </a:extLst>
          </p:cNvPr>
          <p:cNvSpPr txBox="1"/>
          <p:nvPr/>
        </p:nvSpPr>
        <p:spPr>
          <a:xfrm>
            <a:off x="2081784" y="4616380"/>
            <a:ext cx="7437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起始位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51ED5C-80DE-4D7D-BD10-81AA2AD51F30}"/>
              </a:ext>
            </a:extLst>
          </p:cNvPr>
          <p:cNvSpPr txBox="1"/>
          <p:nvPr/>
        </p:nvSpPr>
        <p:spPr>
          <a:xfrm>
            <a:off x="4462272" y="4616379"/>
            <a:ext cx="7437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停止位</a:t>
            </a:r>
          </a:p>
        </p:txBody>
      </p:sp>
    </p:spTree>
    <p:extLst>
      <p:ext uri="{BB962C8B-B14F-4D97-AF65-F5344CB8AC3E}">
        <p14:creationId xmlns:p14="http://schemas.microsoft.com/office/powerpoint/2010/main" val="22374212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88B6C1-ED0A-448E-9E01-E5CA277D72D7}"/>
              </a:ext>
            </a:extLst>
          </p:cNvPr>
          <p:cNvSpPr txBox="1"/>
          <p:nvPr/>
        </p:nvSpPr>
        <p:spPr>
          <a:xfrm>
            <a:off x="979055" y="1347275"/>
            <a:ext cx="310341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TW" dirty="0" err="1"/>
              <a:t>Uart_Loopback</a:t>
            </a:r>
            <a:endParaRPr lang="en-US" altLang="zh-TW" dirty="0"/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TW" sz="1800" dirty="0" err="1"/>
              <a:t>SPI_Flash</a:t>
            </a:r>
            <a:endParaRPr lang="en-US" altLang="zh-TW" sz="1800" dirty="0"/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TW" sz="1800" dirty="0"/>
              <a:t>IIC_EEPROM</a:t>
            </a:r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 algn="l"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endParaRPr lang="zh-TW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5913299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endParaRPr kumimoji="1" lang="zh-CN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A20FD9-41D8-4AA5-9A2B-E01EB063CB8A}"/>
              </a:ext>
            </a:extLst>
          </p:cNvPr>
          <p:cNvSpPr txBox="1"/>
          <p:nvPr/>
        </p:nvSpPr>
        <p:spPr>
          <a:xfrm>
            <a:off x="701040" y="1074141"/>
            <a:ext cx="813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Baud Rate</a:t>
            </a:r>
            <a:r>
              <a:rPr lang="zh-TW" altLang="en-US" sz="1800" dirty="0"/>
              <a:t>計數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B664B0-4F35-4BDD-8B4B-10B2C250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56328"/>
            <a:ext cx="11393424" cy="14316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4857D1-B43C-4BA5-AEA4-EEB62D88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" y="3634424"/>
            <a:ext cx="11442225" cy="63277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188913-046E-445E-9586-0266D4DF1A65}"/>
              </a:ext>
            </a:extLst>
          </p:cNvPr>
          <p:cNvSpPr txBox="1"/>
          <p:nvPr/>
        </p:nvSpPr>
        <p:spPr>
          <a:xfrm>
            <a:off x="701040" y="3193190"/>
            <a:ext cx="813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rx_dara</a:t>
            </a:r>
            <a:r>
              <a:rPr lang="en-US" altLang="zh-TW" sz="1800" dirty="0"/>
              <a:t> </a:t>
            </a:r>
            <a:r>
              <a:rPr lang="zh-TW" altLang="en-US" sz="1800" dirty="0"/>
              <a:t>移位拼接</a:t>
            </a:r>
          </a:p>
        </p:txBody>
      </p:sp>
    </p:spTree>
    <p:extLst>
      <p:ext uri="{BB962C8B-B14F-4D97-AF65-F5344CB8AC3E}">
        <p14:creationId xmlns:p14="http://schemas.microsoft.com/office/powerpoint/2010/main" val="3002416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098793" cy="48972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uart_tx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UART_BPS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'd9600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Baud Rate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CLK_FREQ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'd50_000_000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clock period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BAUD_CNT_MAX = CLK_FREQ/UART_BPS 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57972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將</a:t>
            </a:r>
            <a:r>
              <a:rPr lang="en-US" altLang="zh-TW" sz="1800" dirty="0"/>
              <a:t>Baud Rate </a:t>
            </a:r>
            <a:r>
              <a:rPr lang="zh-TW" altLang="en-US" sz="1800" dirty="0"/>
              <a:t>及時鐘週期拉出來</a:t>
            </a:r>
            <a:r>
              <a:rPr lang="zh-TW" altLang="en-US" dirty="0"/>
              <a:t>方便</a:t>
            </a:r>
            <a:r>
              <a:rPr lang="zh-TW" altLang="en-US" sz="1800" dirty="0"/>
              <a:t>更改</a:t>
            </a:r>
          </a:p>
        </p:txBody>
      </p:sp>
    </p:spTree>
    <p:extLst>
      <p:ext uri="{BB962C8B-B14F-4D97-AF65-F5344CB8AC3E}">
        <p14:creationId xmlns:p14="http://schemas.microsoft.com/office/powerpoint/2010/main" val="428731535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098793" cy="48972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81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enable signal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4'd9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bit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8 + 2bit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4'd9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將原本的</a:t>
            </a:r>
            <a:r>
              <a:rPr lang="en-US" altLang="zh-TW" dirty="0"/>
              <a:t>parallel data</a:t>
            </a:r>
            <a:r>
              <a:rPr lang="zh-TW" altLang="en-US" dirty="0"/>
              <a:t>轉為</a:t>
            </a:r>
            <a:r>
              <a:rPr lang="en-US" altLang="zh-TW" dirty="0"/>
              <a:t>10</a:t>
            </a:r>
            <a:r>
              <a:rPr lang="zh-TW" altLang="en-US" dirty="0"/>
              <a:t>位</a:t>
            </a:r>
            <a:r>
              <a:rPr lang="en-US" altLang="zh-TW" dirty="0"/>
              <a:t>(</a:t>
            </a:r>
            <a:r>
              <a:rPr lang="zh-TW" altLang="en-US" dirty="0"/>
              <a:t> 起始位 </a:t>
            </a:r>
            <a:r>
              <a:rPr lang="en-US" altLang="zh-TW" dirty="0"/>
              <a:t>8bit</a:t>
            </a:r>
            <a:r>
              <a:rPr lang="zh-TW" altLang="en-US" dirty="0"/>
              <a:t>數據位 停止位</a:t>
            </a:r>
            <a:r>
              <a:rPr lang="en-US" altLang="zh-TW" dirty="0"/>
              <a:t>)</a:t>
            </a:r>
            <a:r>
              <a:rPr lang="zh-TW" altLang="en-US" dirty="0"/>
              <a:t> 傳輸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868722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793481" cy="48972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609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baud_cnt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BAUD_CNT_MAX -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bit 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13'd1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Baud rate</a:t>
            </a:r>
            <a:r>
              <a:rPr lang="zh-TW" altLang="en-US" sz="1800" dirty="0"/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3700341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793481" cy="531782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6647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parallel to serial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利用</a:t>
            </a:r>
            <a:r>
              <a:rPr lang="en-US" altLang="zh-TW" sz="1800" dirty="0"/>
              <a:t>case </a:t>
            </a:r>
            <a:r>
              <a:rPr lang="zh-TW" altLang="en-US" sz="1800" dirty="0"/>
              <a:t>將資料轉成</a:t>
            </a:r>
            <a:r>
              <a:rPr lang="en-US" altLang="zh-TW" sz="1800" dirty="0"/>
              <a:t>serial</a:t>
            </a:r>
            <a:r>
              <a:rPr lang="zh-TW" altLang="en-US" sz="1800" dirty="0"/>
              <a:t>傳輸</a:t>
            </a:r>
          </a:p>
        </p:txBody>
      </p:sp>
    </p:spTree>
    <p:extLst>
      <p:ext uri="{BB962C8B-B14F-4D97-AF65-F5344CB8AC3E}">
        <p14:creationId xmlns:p14="http://schemas.microsoft.com/office/powerpoint/2010/main" val="401049485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665465" cy="434246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tb_uart_tx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tb_uart_tx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sys_clk;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sys_rst_n;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pi_data;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pi_flag;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//wire define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tx;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sys_clk = 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sys_rst_n &lt;= 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sys_rst_n &lt;= </a:t>
            </a:r>
            <a:r>
              <a:rPr lang="en-US" altLang="zh-TW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一樣需要模擬輸入資料</a:t>
            </a:r>
          </a:p>
        </p:txBody>
      </p:sp>
    </p:spTree>
    <p:extLst>
      <p:ext uri="{BB962C8B-B14F-4D97-AF65-F5344CB8AC3E}">
        <p14:creationId xmlns:p14="http://schemas.microsoft.com/office/powerpoint/2010/main" val="51820026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3569209" cy="481795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tb_uart_tx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 [7:0]data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每個</a:t>
            </a:r>
            <a:r>
              <a:rPr lang="en-US" altLang="zh-TW" dirty="0" err="1"/>
              <a:t>sys_clk</a:t>
            </a:r>
            <a:r>
              <a:rPr lang="zh-TW" altLang="en-US" dirty="0"/>
              <a:t>週期就傳一</a:t>
            </a:r>
            <a:r>
              <a:rPr lang="en-US" altLang="zh-TW" dirty="0"/>
              <a:t>bit</a:t>
            </a:r>
            <a:r>
              <a:rPr lang="zh-TW" altLang="en-US" dirty="0"/>
              <a:t>資料</a:t>
            </a:r>
            <a:endParaRPr lang="zh-TW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7DABA9-B551-4975-815D-9226008046C1}"/>
              </a:ext>
            </a:extLst>
          </p:cNvPr>
          <p:cNvSpPr/>
          <p:nvPr/>
        </p:nvSpPr>
        <p:spPr bwMode="auto">
          <a:xfrm>
            <a:off x="4538471" y="1491407"/>
            <a:ext cx="3569209" cy="481795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A4D59F-1CB7-4CCC-A69F-888FDE324760}"/>
              </a:ext>
            </a:extLst>
          </p:cNvPr>
          <p:cNvSpPr txBox="1"/>
          <p:nvPr/>
        </p:nvSpPr>
        <p:spPr>
          <a:xfrm>
            <a:off x="4651248" y="1609344"/>
            <a:ext cx="3456432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FD5A48-4A39-4FC8-89A8-950D00B300C4}"/>
              </a:ext>
            </a:extLst>
          </p:cNvPr>
          <p:cNvSpPr/>
          <p:nvPr/>
        </p:nvSpPr>
        <p:spPr bwMode="auto">
          <a:xfrm>
            <a:off x="8241790" y="1491407"/>
            <a:ext cx="3569209" cy="481795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35CB0-CCD0-466D-8169-CB7B883A7412}"/>
              </a:ext>
            </a:extLst>
          </p:cNvPr>
          <p:cNvSpPr txBox="1"/>
          <p:nvPr/>
        </p:nvSpPr>
        <p:spPr>
          <a:xfrm>
            <a:off x="8354567" y="1609344"/>
            <a:ext cx="3456432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1140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6" y="1491407"/>
            <a:ext cx="4876800" cy="409862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4876800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rs232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//parameter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UART_BPS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14'd9600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CLK_FREQ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26'd50_000_000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//wire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45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將之前的</a:t>
            </a:r>
            <a:r>
              <a:rPr lang="en-US" altLang="zh-TW" dirty="0" err="1"/>
              <a:t>rx.tx</a:t>
            </a:r>
            <a:r>
              <a:rPr lang="zh-TW" altLang="en-US" dirty="0"/>
              <a:t>實例化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922861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6" y="1491407"/>
            <a:ext cx="10372344" cy="433027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991600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//------------------------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uart_rx_inst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------------------------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uart_rx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#(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.UART_BPS (UART_BPS),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.CLK_FREQ (CLK_FREQ)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uart_rx_inst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sys_clk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sys_rst_n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[7:0]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po_data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po_flag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7748381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6" y="1491407"/>
            <a:ext cx="10372344" cy="461068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991600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//------------------------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uart_tx_inst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------------------------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uart_tx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#(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.UART_BPS (UART_BPS),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.CLK_FREQ (CLK_FREQ)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uart_tx_inst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sys_clk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sys_rst_n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[7:0]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pi_data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pi_flag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7523440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B314-9D17-7117-8876-F631B8D8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9"/>
            <a:ext cx="11018520" cy="492443"/>
          </a:xfrm>
        </p:spPr>
        <p:txBody>
          <a:bodyPr/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Arial" panose="020B0604020202020204"/>
              </a:rPr>
              <a:t>UART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9039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8458201" cy="512275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tb_rs232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581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`timescale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1ns/1ns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tb_rs232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Tb</a:t>
            </a:r>
            <a:r>
              <a:rPr lang="zh-TW" altLang="en-US" sz="1800" dirty="0"/>
              <a:t>需要給生成一組隨機的輸入資料</a:t>
            </a:r>
          </a:p>
        </p:txBody>
      </p:sp>
    </p:spTree>
    <p:extLst>
      <p:ext uri="{BB962C8B-B14F-4D97-AF65-F5344CB8AC3E}">
        <p14:creationId xmlns:p14="http://schemas.microsoft.com/office/powerpoint/2010/main" val="42847825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4885945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tb_rs232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457809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rx_byte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j=j+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endtask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rx_bit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input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data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透過</a:t>
            </a:r>
            <a:r>
              <a:rPr lang="en-US" altLang="zh-TW" sz="1800" dirty="0"/>
              <a:t>task</a:t>
            </a:r>
            <a:r>
              <a:rPr lang="zh-TW" altLang="en-US" sz="1800" dirty="0"/>
              <a:t>來反覆傳送，</a:t>
            </a:r>
            <a:r>
              <a:rPr lang="en-US" altLang="zh-TW" sz="1800" dirty="0"/>
              <a:t>0</a:t>
            </a:r>
            <a:r>
              <a:rPr lang="zh-TW" altLang="en-US" sz="1800" dirty="0"/>
              <a:t>位起始 </a:t>
            </a:r>
            <a:r>
              <a:rPr lang="en-US" altLang="zh-TW" sz="1800" dirty="0"/>
              <a:t>9</a:t>
            </a:r>
            <a:r>
              <a:rPr lang="zh-TW" altLang="en-US" sz="1800" dirty="0"/>
              <a:t>位停止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19FD9-AFA6-415F-B4D6-33DA39DDB043}"/>
              </a:ext>
            </a:extLst>
          </p:cNvPr>
          <p:cNvSpPr/>
          <p:nvPr/>
        </p:nvSpPr>
        <p:spPr bwMode="auto">
          <a:xfrm>
            <a:off x="5818633" y="1491406"/>
            <a:ext cx="4885945" cy="459991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data[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#(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5208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endtask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2424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9299449" cy="270264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tb_</a:t>
            </a:r>
            <a:r>
              <a:rPr kumimoji="1" lang="en-US" altLang="zh-CN" dirty="0"/>
              <a:t>rs232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879652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//------------------------rs232_inst------------------------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rs232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rs232_inst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sys_clk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sys_rst_n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tx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實例化</a:t>
            </a:r>
          </a:p>
        </p:txBody>
      </p:sp>
    </p:spTree>
    <p:extLst>
      <p:ext uri="{BB962C8B-B14F-4D97-AF65-F5344CB8AC3E}">
        <p14:creationId xmlns:p14="http://schemas.microsoft.com/office/powerpoint/2010/main" val="36078153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rs232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7A079E-50AD-4489-A812-AD76B056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3" y="1287385"/>
            <a:ext cx="11155680" cy="46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34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B314-9D17-7117-8876-F631B8D8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9"/>
            <a:ext cx="11018520" cy="492443"/>
          </a:xfrm>
        </p:spPr>
        <p:txBody>
          <a:bodyPr/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1" lang="en-US" altLang="zh-CN" dirty="0"/>
              <a:t>SPI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0028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 overview</a:t>
            </a:r>
            <a:endParaRPr kumimoji="1"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C2E749-384F-4304-B170-7B3684D20621}"/>
              </a:ext>
            </a:extLst>
          </p:cNvPr>
          <p:cNvSpPr txBox="1"/>
          <p:nvPr/>
        </p:nvSpPr>
        <p:spPr>
          <a:xfrm>
            <a:off x="832102" y="1121664"/>
            <a:ext cx="946404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600" dirty="0"/>
              <a:t>SPI ( Serial </a:t>
            </a:r>
            <a:r>
              <a:rPr lang="en-US" altLang="zh-TW" sz="1600" dirty="0" err="1"/>
              <a:t>Periphel</a:t>
            </a:r>
            <a:r>
              <a:rPr lang="en-US" altLang="zh-TW" sz="1600" dirty="0"/>
              <a:t> Interface) </a:t>
            </a:r>
            <a:r>
              <a:rPr lang="zh-TW" altLang="en-US" sz="1600" dirty="0"/>
              <a:t>為一種高速全雙工的同步通訊協議，但沒有應答機制確認數據是否接受。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600" dirty="0"/>
              <a:t>SPI</a:t>
            </a:r>
            <a:r>
              <a:rPr lang="zh-TW" altLang="en-US" sz="1600" dirty="0"/>
              <a:t>有主從之分，下圖例分別顯示單對單及單對多的情形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1818AC-B238-4493-A262-EFF29706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2" y="2833687"/>
            <a:ext cx="4229100" cy="11906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3609E-D8A8-4104-B30D-E1555398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19" y="1991105"/>
            <a:ext cx="4314825" cy="33147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841434C-BAF6-4A2C-8C12-CF1A81726E2F}"/>
              </a:ext>
            </a:extLst>
          </p:cNvPr>
          <p:cNvSpPr txBox="1"/>
          <p:nvPr/>
        </p:nvSpPr>
        <p:spPr>
          <a:xfrm>
            <a:off x="1652016" y="5041392"/>
            <a:ext cx="72847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SCLK : </a:t>
            </a:r>
            <a:r>
              <a:rPr lang="zh-TW" altLang="en-US" sz="1800" dirty="0"/>
              <a:t>因為是同步通訊，所以使用的是同一組時鐘信號</a:t>
            </a:r>
            <a:endParaRPr lang="en-US" altLang="zh-TW" sz="1800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MOSI : </a:t>
            </a:r>
            <a:r>
              <a:rPr lang="zh-TW" altLang="en-US" dirty="0"/>
              <a:t>主機輸出 </a:t>
            </a:r>
            <a:r>
              <a:rPr lang="en-US" altLang="zh-TW" dirty="0"/>
              <a:t>/</a:t>
            </a:r>
            <a:r>
              <a:rPr lang="zh-TW" altLang="en-US" dirty="0"/>
              <a:t> 從機輸入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MISO : </a:t>
            </a:r>
            <a:r>
              <a:rPr lang="zh-TW" altLang="en-US" sz="1800" dirty="0"/>
              <a:t>主機輸入 </a:t>
            </a:r>
            <a:r>
              <a:rPr lang="en-US" altLang="zh-TW" sz="1800" dirty="0"/>
              <a:t>/ </a:t>
            </a:r>
            <a:r>
              <a:rPr lang="zh-TW" altLang="en-US" sz="1800" dirty="0"/>
              <a:t>從機輸出</a:t>
            </a:r>
            <a:endParaRPr lang="en-US" altLang="zh-TW" sz="1800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SS     </a:t>
            </a:r>
            <a:r>
              <a:rPr lang="en-US" altLang="zh-TW" dirty="0"/>
              <a:t>: Chip Select </a:t>
            </a:r>
            <a:r>
              <a:rPr lang="zh-TW" altLang="en-US" dirty="0"/>
              <a:t>有幾個從機就需要幾個訊號線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9426597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 </a:t>
            </a:r>
            <a:r>
              <a:rPr kumimoji="1" lang="zh-TW" altLang="en-US" dirty="0"/>
              <a:t>協議</a:t>
            </a:r>
            <a:endParaRPr kumimoji="1"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C2E749-384F-4304-B170-7B3684D20621}"/>
              </a:ext>
            </a:extLst>
          </p:cNvPr>
          <p:cNvSpPr txBox="1"/>
          <p:nvPr/>
        </p:nvSpPr>
        <p:spPr>
          <a:xfrm>
            <a:off x="832102" y="1121664"/>
            <a:ext cx="94640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實際看到協議前，會先將</a:t>
            </a:r>
            <a:r>
              <a:rPr lang="en-US" altLang="zh-TW" sz="1600" dirty="0"/>
              <a:t>clock</a:t>
            </a:r>
            <a:r>
              <a:rPr lang="zh-TW" altLang="en-US" sz="1600" dirty="0"/>
              <a:t>區分成極性</a:t>
            </a:r>
            <a:r>
              <a:rPr lang="en-US" altLang="zh-TW" sz="1600" dirty="0"/>
              <a:t>(CPOL)</a:t>
            </a:r>
            <a:r>
              <a:rPr lang="zh-TW" altLang="en-US" sz="1600" dirty="0"/>
              <a:t>及相位</a:t>
            </a:r>
            <a:r>
              <a:rPr lang="en-US" altLang="zh-TW" sz="1600" dirty="0"/>
              <a:t>(CPHA)</a:t>
            </a:r>
            <a:endParaRPr lang="zh-TW" altLang="en-US" sz="16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D612F9-6F97-45B8-892D-567FD120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68" y="1693616"/>
            <a:ext cx="5340674" cy="335996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B82C13B-A260-406A-99E3-9C87E65F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693616"/>
            <a:ext cx="4816713" cy="213093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D7D049-CC80-4088-9177-7E58DA0C9571}"/>
              </a:ext>
            </a:extLst>
          </p:cNvPr>
          <p:cNvSpPr txBox="1"/>
          <p:nvPr/>
        </p:nvSpPr>
        <p:spPr>
          <a:xfrm>
            <a:off x="588263" y="4079989"/>
            <a:ext cx="29413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當</a:t>
            </a:r>
            <a:r>
              <a:rPr lang="en-US" altLang="zh-TW" dirty="0"/>
              <a:t>CPOL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時 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CPHA</a:t>
            </a:r>
            <a:r>
              <a:rPr lang="zh-TW" altLang="en-US" dirty="0"/>
              <a:t>為</a:t>
            </a:r>
            <a:r>
              <a:rPr lang="en-US" altLang="zh-TW" dirty="0"/>
              <a:t>0 </a:t>
            </a:r>
            <a:r>
              <a:rPr lang="zh-TW" altLang="en-US" dirty="0"/>
              <a:t>代表奇數位採樣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CPHA</a:t>
            </a:r>
            <a:r>
              <a:rPr lang="zh-TW" altLang="en-US" sz="1800" dirty="0"/>
              <a:t>為</a:t>
            </a:r>
            <a:r>
              <a:rPr lang="en-US" altLang="zh-TW" sz="1800" dirty="0"/>
              <a:t>1 </a:t>
            </a:r>
            <a:r>
              <a:rPr lang="zh-TW" altLang="en-US" sz="1800" dirty="0"/>
              <a:t>代表偶數位採樣</a:t>
            </a:r>
            <a:endParaRPr lang="en-US" altLang="zh-TW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740D5-1E48-4971-AC0F-F62F4A51B6AF}"/>
              </a:ext>
            </a:extLst>
          </p:cNvPr>
          <p:cNvSpPr txBox="1"/>
          <p:nvPr/>
        </p:nvSpPr>
        <p:spPr>
          <a:xfrm>
            <a:off x="3368039" y="4079989"/>
            <a:ext cx="29413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當</a:t>
            </a:r>
            <a:r>
              <a:rPr lang="en-US" altLang="zh-TW" dirty="0"/>
              <a:t>CPOL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時 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CPHA</a:t>
            </a:r>
            <a:r>
              <a:rPr lang="zh-TW" altLang="en-US" dirty="0"/>
              <a:t>為</a:t>
            </a:r>
            <a:r>
              <a:rPr lang="en-US" altLang="zh-TW" dirty="0"/>
              <a:t>0 </a:t>
            </a:r>
            <a:r>
              <a:rPr lang="zh-TW" altLang="en-US" dirty="0"/>
              <a:t>代表偶數位採樣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CPHA</a:t>
            </a:r>
            <a:r>
              <a:rPr lang="zh-TW" altLang="en-US" sz="1800" dirty="0"/>
              <a:t>為</a:t>
            </a:r>
            <a:r>
              <a:rPr lang="en-US" altLang="zh-TW" sz="1800" dirty="0"/>
              <a:t>1 </a:t>
            </a:r>
            <a:r>
              <a:rPr lang="zh-TW" altLang="en-US" sz="1800" dirty="0"/>
              <a:t>代表奇數位採樣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8516027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 </a:t>
            </a:r>
            <a:r>
              <a:rPr kumimoji="1" lang="zh-TW" altLang="en-US" dirty="0"/>
              <a:t>協議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A0EBE1-F331-41A7-A588-1F4A185C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722858"/>
            <a:ext cx="5875020" cy="307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0B9F7A-DCD8-439B-9FB1-E452AB8E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2858"/>
            <a:ext cx="5732361" cy="3078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9741FC-88A5-429A-9F99-0E05864DD0CD}"/>
              </a:ext>
            </a:extLst>
          </p:cNvPr>
          <p:cNvSpPr txBox="1"/>
          <p:nvPr/>
        </p:nvSpPr>
        <p:spPr>
          <a:xfrm>
            <a:off x="832102" y="1121664"/>
            <a:ext cx="94640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可以看到四種模式的時序圖，當</a:t>
            </a:r>
            <a:r>
              <a:rPr lang="en-US" altLang="zh-TW" sz="1600" dirty="0"/>
              <a:t>SS</a:t>
            </a:r>
            <a:r>
              <a:rPr lang="zh-TW" altLang="en-US" sz="1600" dirty="0"/>
              <a:t>拉低認到從機時就會依據模式判定的時機抓取資料</a:t>
            </a:r>
          </a:p>
        </p:txBody>
      </p:sp>
    </p:spTree>
    <p:extLst>
      <p:ext uri="{BB962C8B-B14F-4D97-AF65-F5344CB8AC3E}">
        <p14:creationId xmlns:p14="http://schemas.microsoft.com/office/powerpoint/2010/main" val="26463191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Flash_Erase</a:t>
            </a:r>
            <a:endParaRPr kumimoji="1" lang="zh-CN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9741FC-88A5-429A-9F99-0E05864DD0CD}"/>
              </a:ext>
            </a:extLst>
          </p:cNvPr>
          <p:cNvSpPr txBox="1"/>
          <p:nvPr/>
        </p:nvSpPr>
        <p:spPr>
          <a:xfrm>
            <a:off x="832102" y="1121664"/>
            <a:ext cx="102565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600" dirty="0"/>
              <a:t>FPGA</a:t>
            </a:r>
            <a:r>
              <a:rPr lang="zh-TW" altLang="en-US" sz="1600" dirty="0"/>
              <a:t>通常是透過搭配的</a:t>
            </a:r>
            <a:r>
              <a:rPr lang="en-US" altLang="zh-TW" sz="1600" dirty="0"/>
              <a:t>FLASH</a:t>
            </a:r>
            <a:r>
              <a:rPr lang="zh-TW" altLang="en-US" sz="1600" dirty="0"/>
              <a:t>來固化程序，所以這裡會準備幾個</a:t>
            </a:r>
            <a:r>
              <a:rPr lang="en-US" altLang="zh-TW" sz="1600" dirty="0"/>
              <a:t>SPI FLASH</a:t>
            </a:r>
            <a:r>
              <a:rPr lang="zh-TW" altLang="en-US" sz="1600" dirty="0"/>
              <a:t>的</a:t>
            </a:r>
            <a:r>
              <a:rPr lang="en-US" altLang="zh-TW" sz="1600" dirty="0"/>
              <a:t>Lab</a:t>
            </a:r>
            <a:r>
              <a:rPr lang="zh-TW" altLang="en-US" sz="1600" dirty="0"/>
              <a:t>來學習如何讀寫控制</a:t>
            </a:r>
            <a:r>
              <a:rPr lang="en-US" altLang="zh-TW" sz="1600" dirty="0"/>
              <a:t>FLASH</a:t>
            </a:r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本次</a:t>
            </a:r>
            <a:r>
              <a:rPr lang="en-US" altLang="zh-TW" sz="1600" dirty="0"/>
              <a:t>Lab</a:t>
            </a:r>
            <a:r>
              <a:rPr lang="zh-TW" altLang="en-US" sz="1600" dirty="0"/>
              <a:t>使用</a:t>
            </a:r>
            <a:r>
              <a:rPr lang="en-US" altLang="zh-TW" sz="1600" dirty="0"/>
              <a:t>Arty S7-50</a:t>
            </a:r>
            <a:r>
              <a:rPr lang="zh-TW" altLang="en-US" sz="1600" dirty="0"/>
              <a:t> 搭配的</a:t>
            </a:r>
            <a:r>
              <a:rPr lang="en-US" altLang="zh-TW" sz="1600" dirty="0"/>
              <a:t>S25FL128S</a:t>
            </a:r>
            <a:r>
              <a:rPr lang="zh-TW" altLang="en-US" sz="1600" dirty="0"/>
              <a:t>，相關資料參閱其</a:t>
            </a:r>
            <a:r>
              <a:rPr lang="en-US" altLang="zh-TW" sz="1600" dirty="0"/>
              <a:t>Datasheet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首先我們先將學習自己編寫程式將</a:t>
            </a:r>
            <a:r>
              <a:rPr lang="en-US" altLang="zh-TW" sz="1600" dirty="0"/>
              <a:t>SPI FLASH</a:t>
            </a:r>
            <a:r>
              <a:rPr lang="zh-TW" altLang="en-US" sz="1600" dirty="0"/>
              <a:t>內的資料消除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33690B-4721-4B25-9B96-77FA7A25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13" y="2421060"/>
            <a:ext cx="3714750" cy="30765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02CBCB-83C0-4E18-AA13-20557297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82" y="2521940"/>
            <a:ext cx="6205042" cy="28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45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Flash_Erase</a:t>
            </a:r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412E8C-1D95-4E61-9DA6-9AA19D6D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0" y="3299386"/>
            <a:ext cx="8334375" cy="2552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5508D9-C167-45EC-985E-325E259C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118044"/>
            <a:ext cx="8362950" cy="20859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76933FD-F204-4F7A-BC3B-003A4743896D}"/>
              </a:ext>
            </a:extLst>
          </p:cNvPr>
          <p:cNvSpPr txBox="1"/>
          <p:nvPr/>
        </p:nvSpPr>
        <p:spPr>
          <a:xfrm>
            <a:off x="8936925" y="1166505"/>
            <a:ext cx="277368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拉高</a:t>
            </a:r>
            <a:r>
              <a:rPr lang="en-US" altLang="zh-TW" sz="1400" dirty="0"/>
              <a:t>WREN</a:t>
            </a:r>
          </a:p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進入</a:t>
            </a:r>
            <a:r>
              <a:rPr lang="en-US" altLang="zh-TW" sz="1400" dirty="0"/>
              <a:t>WEL </a:t>
            </a:r>
            <a:r>
              <a:rPr lang="zh-TW" altLang="en-US" sz="1400" dirty="0"/>
              <a:t>狀態</a:t>
            </a:r>
            <a:endParaRPr lang="en-US" altLang="zh-TW" sz="1400" dirty="0"/>
          </a:p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拉低</a:t>
            </a:r>
            <a:r>
              <a:rPr lang="en-US" altLang="zh-TW" sz="1400" dirty="0"/>
              <a:t>CS</a:t>
            </a:r>
            <a:r>
              <a:rPr lang="zh-TW" altLang="en-US" sz="1400" dirty="0"/>
              <a:t>信號並持續</a:t>
            </a:r>
            <a:endParaRPr lang="en-US" altLang="zh-TW" sz="1400" dirty="0"/>
          </a:p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將每個</a:t>
            </a:r>
            <a:r>
              <a:rPr lang="en-US" altLang="zh-TW" sz="1400" dirty="0"/>
              <a:t>bit</a:t>
            </a:r>
            <a:r>
              <a:rPr lang="zh-TW" altLang="en-US" sz="1400" dirty="0"/>
              <a:t>寫為</a:t>
            </a:r>
            <a:r>
              <a:rPr lang="en-US" altLang="zh-TW" sz="1400" dirty="0"/>
              <a:t>1</a:t>
            </a:r>
          </a:p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拉高</a:t>
            </a:r>
            <a:r>
              <a:rPr lang="en-US" altLang="zh-TW" sz="1400" dirty="0"/>
              <a:t>CS</a:t>
            </a:r>
            <a:r>
              <a:rPr lang="zh-TW" altLang="en-US" sz="1400" dirty="0"/>
              <a:t>信號</a:t>
            </a:r>
            <a:endParaRPr lang="en-US" altLang="zh-TW" sz="1400" dirty="0"/>
          </a:p>
          <a:p>
            <a:pPr marL="342900" indent="-342900" algn="l">
              <a:buClr>
                <a:schemeClr val="accent1"/>
              </a:buClr>
              <a:buSzPct val="60000"/>
              <a:buAutoNum type="arabicPeriod"/>
            </a:pPr>
            <a:r>
              <a:rPr lang="zh-TW" altLang="en-US" sz="1400" dirty="0"/>
              <a:t>等待</a:t>
            </a:r>
            <a:r>
              <a:rPr lang="en-US" altLang="zh-TW" sz="1400" dirty="0"/>
              <a:t>erase cycle</a:t>
            </a:r>
            <a:r>
              <a:rPr lang="zh-TW" altLang="en-US" sz="1400" dirty="0"/>
              <a:t>的時間</a:t>
            </a:r>
          </a:p>
        </p:txBody>
      </p:sp>
    </p:spTree>
    <p:extLst>
      <p:ext uri="{BB962C8B-B14F-4D97-AF65-F5344CB8AC3E}">
        <p14:creationId xmlns:p14="http://schemas.microsoft.com/office/powerpoint/2010/main" val="809252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UART overview</a:t>
            </a:r>
            <a:endParaRPr kumimoji="1"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C2E749-384F-4304-B170-7B3684D20621}"/>
              </a:ext>
            </a:extLst>
          </p:cNvPr>
          <p:cNvSpPr txBox="1"/>
          <p:nvPr/>
        </p:nvSpPr>
        <p:spPr>
          <a:xfrm>
            <a:off x="588262" y="1115568"/>
            <a:ext cx="7946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全稱</a:t>
            </a:r>
            <a:r>
              <a:rPr lang="en-US" altLang="zh-TW" sz="1600" dirty="0"/>
              <a:t>Universal Asynchronous Receiver/Transmitter</a:t>
            </a:r>
            <a:r>
              <a:rPr lang="zh-TW" altLang="en-US" sz="1600" dirty="0"/>
              <a:t>，屬於異步</a:t>
            </a:r>
            <a:r>
              <a:rPr lang="en-US" altLang="zh-TW" sz="1600" dirty="0"/>
              <a:t>Serial</a:t>
            </a:r>
            <a:r>
              <a:rPr lang="zh-TW" altLang="en-US" sz="1600" dirty="0"/>
              <a:t>通信接口的統稱。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後續會做一個簡單的</a:t>
            </a:r>
            <a:r>
              <a:rPr lang="en-US" altLang="zh-TW" sz="1600" dirty="0"/>
              <a:t>UART_LOOP</a:t>
            </a:r>
            <a:r>
              <a:rPr lang="zh-TW" altLang="en-US" sz="1600" dirty="0"/>
              <a:t>實現</a:t>
            </a:r>
            <a:r>
              <a:rPr lang="en-US" altLang="zh-TW" sz="1600" dirty="0"/>
              <a:t>Lab</a:t>
            </a:r>
            <a:endParaRPr lang="zh-TW" altLang="en-US" sz="1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77C180-B47D-4850-939E-91B4C69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936966"/>
            <a:ext cx="5745832" cy="43292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0A8EF9-ABB6-485A-B4D4-76E73112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99" y="1936966"/>
            <a:ext cx="5151150" cy="43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95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Flash_Erase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D721A5-76D5-4A2F-8A84-F7AA918D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1" y="2681416"/>
            <a:ext cx="5012655" cy="36633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1F8B89B-CD10-4266-B60B-C0DF6C8B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624" y="1219581"/>
            <a:ext cx="5319962" cy="25111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83F6AF-60A0-49AC-91FA-143E9938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61" y="1219581"/>
            <a:ext cx="5012655" cy="12649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F06AA8-3DED-47B1-A660-DD8E3AA0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624" y="3927656"/>
            <a:ext cx="5421248" cy="22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384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Timing</a:t>
            </a:r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DFDB9-C213-40E5-BF7C-E4329947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" y="1070229"/>
            <a:ext cx="6578537" cy="20253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0993B7-1B23-415F-9750-930ED099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" y="3276719"/>
            <a:ext cx="6578537" cy="28000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4290E8-7BBA-4D5A-972E-93F1BB0E6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964" y="1138977"/>
            <a:ext cx="5416611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05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Bulk Erase Lab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E3E48E-80DF-4425-AF1D-9679C6AE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808750"/>
            <a:ext cx="10716768" cy="32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839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10102758" cy="48972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flash_be_ctrl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key , 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IDLE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4'b0001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WR_EN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4'b0010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DELAY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4'b0100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BE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4'b1000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 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WR_EN_INST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8'b0000_0110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BE_INST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8'b1100_0111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byte counter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state ;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counter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serial clock counter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bit counter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66020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依據</a:t>
            </a:r>
            <a:r>
              <a:rPr lang="en-US" altLang="zh-TW" dirty="0"/>
              <a:t>Flash Datasheet</a:t>
            </a:r>
            <a:r>
              <a:rPr lang="zh-TW" altLang="en-US" dirty="0"/>
              <a:t>指示，若要清除</a:t>
            </a:r>
            <a:r>
              <a:rPr lang="en-US" altLang="zh-TW" dirty="0"/>
              <a:t>Flash</a:t>
            </a:r>
            <a:r>
              <a:rPr lang="zh-TW" altLang="en-US" dirty="0"/>
              <a:t>，需要先進寫入狀態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44470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8"/>
            <a:ext cx="10102758" cy="405964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(state != IDLE)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1byte 32 clock period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10379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Sys_clk</a:t>
            </a:r>
            <a:r>
              <a:rPr lang="zh-TW" altLang="en-US" sz="1800" dirty="0"/>
              <a:t>使用</a:t>
            </a:r>
            <a:r>
              <a:rPr lang="en-US" altLang="zh-TW" sz="1800" dirty="0"/>
              <a:t>12.5MHz </a:t>
            </a:r>
            <a:r>
              <a:rPr lang="zh-TW" altLang="en-US" sz="1800" dirty="0"/>
              <a:t>依據</a:t>
            </a:r>
            <a:r>
              <a:rPr lang="en-US" altLang="zh-TW" sz="1800" dirty="0"/>
              <a:t>Flash Datasheet</a:t>
            </a:r>
            <a:r>
              <a:rPr lang="zh-TW" altLang="en-US" sz="1800" dirty="0"/>
              <a:t>給的時間計算，一個</a:t>
            </a:r>
            <a:r>
              <a:rPr lang="en-US" altLang="zh-TW" sz="1800" dirty="0"/>
              <a:t>bit</a:t>
            </a:r>
            <a:r>
              <a:rPr lang="zh-TW" altLang="en-US" sz="1800" dirty="0"/>
              <a:t>花費</a:t>
            </a:r>
            <a:r>
              <a:rPr lang="en-US" altLang="zh-TW" sz="1800" dirty="0"/>
              <a:t>32</a:t>
            </a:r>
            <a:r>
              <a:rPr lang="zh-TW" altLang="en-US" sz="1800" dirty="0"/>
              <a:t>個</a:t>
            </a:r>
            <a:r>
              <a:rPr lang="en-US" altLang="zh-TW" sz="1800" dirty="0" err="1"/>
              <a:t>clk</a:t>
            </a:r>
            <a:r>
              <a:rPr lang="zh-TW" altLang="en-US" sz="1800" dirty="0"/>
              <a:t>週期</a:t>
            </a:r>
          </a:p>
        </p:txBody>
      </p:sp>
    </p:spTree>
    <p:extLst>
      <p:ext uri="{BB962C8B-B14F-4D97-AF65-F5344CB8AC3E}">
        <p14:creationId xmlns:p14="http://schemas.microsoft.com/office/powerpoint/2010/main" val="326936930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10102758" cy="502946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serial clock counter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WR_EN)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BE)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output serial clock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10379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依據剛剛產生的</a:t>
            </a:r>
            <a:r>
              <a:rPr lang="en-US" altLang="zh-TW" sz="1800" dirty="0"/>
              <a:t>flag </a:t>
            </a:r>
            <a:r>
              <a:rPr lang="zh-TW" altLang="en-US" sz="1800" dirty="0"/>
              <a:t>來產生</a:t>
            </a:r>
            <a:r>
              <a:rPr lang="en-US" altLang="zh-TW" sz="1800" dirty="0"/>
              <a:t>SPI</a:t>
            </a:r>
            <a:r>
              <a:rPr lang="zh-TW" altLang="en-US" sz="1800" dirty="0"/>
              <a:t>的</a:t>
            </a:r>
            <a:r>
              <a:rPr lang="en-US" altLang="zh-TW" sz="1800" dirty="0"/>
              <a:t>serial clock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765336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10102758" cy="5131066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)&amp;&amp;(state == WR_EN))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)&amp;&amp;(state == DELAY))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)&amp;&amp;(state == BE))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cnt_bit:output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mosi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10379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控制</a:t>
            </a:r>
            <a:r>
              <a:rPr lang="en-US" altLang="zh-TW" dirty="0"/>
              <a:t>cs</a:t>
            </a:r>
            <a:r>
              <a:rPr lang="zh-TW" altLang="en-US" dirty="0"/>
              <a:t>信號來輸出</a:t>
            </a:r>
            <a:r>
              <a:rPr lang="en-US" altLang="zh-TW" dirty="0" err="1"/>
              <a:t>mosi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60464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10102758" cy="477480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//state machine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state &lt;= IDLE;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(state)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IDLE: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(key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state &lt;= WR_EN;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WR_EN: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state &lt;= DELAY;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DELAY: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state &lt;= BE;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BE: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5'd31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state &lt;= IDLE;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state &lt;= IDLE;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10379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狀態機 狀態轉移模塊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479345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8"/>
            <a:ext cx="10102758" cy="405964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Spi_flash_be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10523854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output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WR_EN)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BE)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WR_EN)&amp;&amp;(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)&amp;&amp;(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WR_EN_INST[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((state == BE)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cnt_byte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3'd5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BE_INST[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cnt_bit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4" y="1118542"/>
            <a:ext cx="10379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狀態機 輸出模塊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392745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6" y="1491407"/>
            <a:ext cx="3675888" cy="355164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tb_flash_be_ctrl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3675888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`timescale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1ns/1ns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tb_flash_be_ctrl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//wire define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cs_n ; 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sck ; </a:t>
            </a:r>
          </a:p>
          <a:p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mosi ; </a:t>
            </a:r>
          </a:p>
          <a:p>
            <a:b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sys_clk ; 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sys_rst_n ; </a:t>
            </a:r>
          </a:p>
          <a:p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key ;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19FD9-AFA6-415F-B4D6-33DA39DDB043}"/>
              </a:ext>
            </a:extLst>
          </p:cNvPr>
          <p:cNvSpPr/>
          <p:nvPr/>
        </p:nvSpPr>
        <p:spPr bwMode="auto">
          <a:xfrm>
            <a:off x="4623816" y="1491406"/>
            <a:ext cx="7433610" cy="477480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key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#1000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key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key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defparam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memory.mem_access.initfile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"initmemory.txt"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448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RS232</a:t>
            </a:r>
            <a:endParaRPr kumimoji="1" lang="zh-CN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365181C-9BC1-4FB8-B714-C4859E49AE8D}"/>
              </a:ext>
            </a:extLst>
          </p:cNvPr>
          <p:cNvSpPr/>
          <p:nvPr/>
        </p:nvSpPr>
        <p:spPr bwMode="auto">
          <a:xfrm>
            <a:off x="1653541" y="1907164"/>
            <a:ext cx="2133600" cy="1883664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D6C741-F486-481A-89C0-361EA800B3D7}"/>
              </a:ext>
            </a:extLst>
          </p:cNvPr>
          <p:cNvSpPr txBox="1"/>
          <p:nvPr/>
        </p:nvSpPr>
        <p:spPr>
          <a:xfrm>
            <a:off x="2510029" y="2710496"/>
            <a:ext cx="4206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PC</a:t>
            </a:r>
            <a:endParaRPr lang="zh-TW" altLang="en-US" sz="1800" dirty="0" err="1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79D3110-F976-4EE3-8B19-6DA0014021F8}"/>
              </a:ext>
            </a:extLst>
          </p:cNvPr>
          <p:cNvSpPr/>
          <p:nvPr/>
        </p:nvSpPr>
        <p:spPr bwMode="auto">
          <a:xfrm>
            <a:off x="7723632" y="1902416"/>
            <a:ext cx="2133600" cy="1883664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781A37-AFA2-46F9-B3D3-8612ED9DD97A}"/>
              </a:ext>
            </a:extLst>
          </p:cNvPr>
          <p:cNvSpPr txBox="1"/>
          <p:nvPr/>
        </p:nvSpPr>
        <p:spPr>
          <a:xfrm>
            <a:off x="8474964" y="2705747"/>
            <a:ext cx="6309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FPGA</a:t>
            </a:r>
            <a:endParaRPr lang="zh-TW" altLang="en-US" sz="1800" dirty="0" err="1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583B84-F376-415D-AE1A-5CF5FA3976F8}"/>
              </a:ext>
            </a:extLst>
          </p:cNvPr>
          <p:cNvCxnSpPr>
            <a:cxnSpLocks/>
          </p:cNvCxnSpPr>
          <p:nvPr/>
        </p:nvCxnSpPr>
        <p:spPr>
          <a:xfrm>
            <a:off x="3787141" y="2356339"/>
            <a:ext cx="128930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EAFDC54-7A24-4F26-BB08-698E440346CA}"/>
              </a:ext>
            </a:extLst>
          </p:cNvPr>
          <p:cNvCxnSpPr>
            <a:cxnSpLocks/>
          </p:cNvCxnSpPr>
          <p:nvPr/>
        </p:nvCxnSpPr>
        <p:spPr>
          <a:xfrm>
            <a:off x="6434328" y="2351591"/>
            <a:ext cx="128930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7672FE2-8DD6-4B16-B98F-348B3ED35999}"/>
              </a:ext>
            </a:extLst>
          </p:cNvPr>
          <p:cNvCxnSpPr>
            <a:cxnSpLocks/>
          </p:cNvCxnSpPr>
          <p:nvPr/>
        </p:nvCxnSpPr>
        <p:spPr>
          <a:xfrm flipH="1">
            <a:off x="3787141" y="3377419"/>
            <a:ext cx="128930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8613D27-81C9-4B77-A272-C4653061778A}"/>
              </a:ext>
            </a:extLst>
          </p:cNvPr>
          <p:cNvCxnSpPr>
            <a:cxnSpLocks/>
          </p:cNvCxnSpPr>
          <p:nvPr/>
        </p:nvCxnSpPr>
        <p:spPr>
          <a:xfrm flipH="1">
            <a:off x="6434328" y="3372671"/>
            <a:ext cx="128930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F5B054-BF95-4270-8746-41E0401F9409}"/>
              </a:ext>
            </a:extLst>
          </p:cNvPr>
          <p:cNvSpPr txBox="1"/>
          <p:nvPr/>
        </p:nvSpPr>
        <p:spPr>
          <a:xfrm>
            <a:off x="3787141" y="2063190"/>
            <a:ext cx="390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TX</a:t>
            </a:r>
            <a:endParaRPr lang="zh-TW" altLang="en-US" sz="1800" dirty="0" err="1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746633-CF36-4719-9527-7BFC022D35EF}"/>
              </a:ext>
            </a:extLst>
          </p:cNvPr>
          <p:cNvSpPr txBox="1"/>
          <p:nvPr/>
        </p:nvSpPr>
        <p:spPr>
          <a:xfrm>
            <a:off x="7379210" y="3095672"/>
            <a:ext cx="390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TX</a:t>
            </a:r>
            <a:endParaRPr lang="zh-TW" altLang="en-US" sz="1800" dirty="0" err="1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8BAD38D-5621-453F-989C-6E43298E5B3C}"/>
              </a:ext>
            </a:extLst>
          </p:cNvPr>
          <p:cNvSpPr txBox="1"/>
          <p:nvPr/>
        </p:nvSpPr>
        <p:spPr>
          <a:xfrm>
            <a:off x="7379210" y="2058442"/>
            <a:ext cx="390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RX</a:t>
            </a:r>
            <a:endParaRPr lang="zh-TW" altLang="en-US" sz="1800" dirty="0" err="1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28AA5FC-61A1-41F3-9F4E-5C84D3595341}"/>
              </a:ext>
            </a:extLst>
          </p:cNvPr>
          <p:cNvSpPr txBox="1"/>
          <p:nvPr/>
        </p:nvSpPr>
        <p:spPr>
          <a:xfrm>
            <a:off x="3787141" y="3082892"/>
            <a:ext cx="390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RX</a:t>
            </a:r>
            <a:endParaRPr lang="zh-TW" altLang="en-US" sz="1800" dirty="0" err="1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EA51C2-0317-4306-98B6-BE1081EF86A0}"/>
              </a:ext>
            </a:extLst>
          </p:cNvPr>
          <p:cNvSpPr txBox="1"/>
          <p:nvPr/>
        </p:nvSpPr>
        <p:spPr>
          <a:xfrm>
            <a:off x="3872485" y="2620473"/>
            <a:ext cx="11978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Serial data</a:t>
            </a:r>
            <a:endParaRPr lang="zh-TW" altLang="en-US" sz="1800" dirty="0" err="1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C526CE7-F75D-4B99-95DA-AF37DD3B98B1}"/>
              </a:ext>
            </a:extLst>
          </p:cNvPr>
          <p:cNvSpPr txBox="1"/>
          <p:nvPr/>
        </p:nvSpPr>
        <p:spPr>
          <a:xfrm>
            <a:off x="6411468" y="2612440"/>
            <a:ext cx="13121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Parallel data</a:t>
            </a:r>
            <a:endParaRPr lang="zh-TW" altLang="en-US" sz="1800" dirty="0" err="1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C78A700-424E-4785-B518-77754D7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4552589"/>
            <a:ext cx="10192512" cy="80399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E5E0B1A9-441D-4839-9C83-29EF4ADAC9E6}"/>
              </a:ext>
            </a:extLst>
          </p:cNvPr>
          <p:cNvSpPr txBox="1"/>
          <p:nvPr/>
        </p:nvSpPr>
        <p:spPr>
          <a:xfrm>
            <a:off x="2831592" y="4414089"/>
            <a:ext cx="5059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LSB</a:t>
            </a:r>
            <a:endParaRPr lang="zh-TW" altLang="en-US" sz="1800" dirty="0" err="1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45F750-42F3-4B7E-96CF-EA19393C9B1B}"/>
              </a:ext>
            </a:extLst>
          </p:cNvPr>
          <p:cNvSpPr txBox="1"/>
          <p:nvPr/>
        </p:nvSpPr>
        <p:spPr>
          <a:xfrm>
            <a:off x="9022080" y="4414089"/>
            <a:ext cx="5059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M</a:t>
            </a:r>
            <a:r>
              <a:rPr lang="en-US" altLang="zh-TW" sz="1800" dirty="0"/>
              <a:t>SB</a:t>
            </a:r>
            <a:endParaRPr lang="zh-TW" altLang="en-US" sz="1800" dirty="0" err="1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73F09FA-A5BD-4D80-8361-E09BA960646F}"/>
              </a:ext>
            </a:extLst>
          </p:cNvPr>
          <p:cNvCxnSpPr/>
          <p:nvPr/>
        </p:nvCxnSpPr>
        <p:spPr>
          <a:xfrm>
            <a:off x="9753600" y="4182441"/>
            <a:ext cx="0" cy="5425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D962904-A395-4D33-9242-D5889D2C5931}"/>
              </a:ext>
            </a:extLst>
          </p:cNvPr>
          <p:cNvSpPr txBox="1"/>
          <p:nvPr/>
        </p:nvSpPr>
        <p:spPr>
          <a:xfrm>
            <a:off x="9406127" y="3893067"/>
            <a:ext cx="792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校驗位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1E89C89-7FCF-4DD7-A40F-0679383FCF77}"/>
              </a:ext>
            </a:extLst>
          </p:cNvPr>
          <p:cNvSpPr/>
          <p:nvPr/>
        </p:nvSpPr>
        <p:spPr bwMode="auto">
          <a:xfrm>
            <a:off x="5209031" y="1907164"/>
            <a:ext cx="1101853" cy="187891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F3D40EA-5FBE-4FD7-AB7E-065486A11B5F}"/>
              </a:ext>
            </a:extLst>
          </p:cNvPr>
          <p:cNvSpPr txBox="1"/>
          <p:nvPr/>
        </p:nvSpPr>
        <p:spPr>
          <a:xfrm>
            <a:off x="929638" y="1105799"/>
            <a:ext cx="79461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600" dirty="0"/>
              <a:t>RS232</a:t>
            </a:r>
            <a:r>
              <a:rPr lang="zh-TW" altLang="en-US" sz="1600" dirty="0"/>
              <a:t>是全雙工</a:t>
            </a:r>
            <a:r>
              <a:rPr lang="en-US" altLang="zh-TW" sz="1600" dirty="0"/>
              <a:t>(</a:t>
            </a:r>
            <a:r>
              <a:rPr lang="zh-TW" altLang="en-US" sz="1600" dirty="0"/>
              <a:t>可同時讀寫</a:t>
            </a:r>
            <a:r>
              <a:rPr lang="en-US" altLang="zh-TW" sz="1600" dirty="0"/>
              <a:t>)</a:t>
            </a:r>
            <a:r>
              <a:rPr lang="zh-TW" altLang="en-US" sz="1600" dirty="0"/>
              <a:t>，並且使用單端信號</a:t>
            </a:r>
          </a:p>
        </p:txBody>
      </p:sp>
    </p:spTree>
    <p:extLst>
      <p:ext uri="{BB962C8B-B14F-4D97-AF65-F5344CB8AC3E}">
        <p14:creationId xmlns:p14="http://schemas.microsoft.com/office/powerpoint/2010/main" val="2435260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6" y="1491407"/>
            <a:ext cx="4865624" cy="355164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tb_flash_be_ctrl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5"/>
            <a:ext cx="695858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flash_be_ctrl_inst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flash_be_ctrl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flash_be_ctrl_inst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.key (key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E19FD9-AFA6-415F-B4D6-33DA39DDB043}"/>
              </a:ext>
            </a:extLst>
          </p:cNvPr>
          <p:cNvSpPr/>
          <p:nvPr/>
        </p:nvSpPr>
        <p:spPr bwMode="auto">
          <a:xfrm>
            <a:off x="5865092" y="1491406"/>
            <a:ext cx="5126182" cy="355164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//------------- memory -------------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m25p16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memory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.c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data_in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mosi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.s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.w 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.hold 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data_out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)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24760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B314-9D17-7117-8876-F631B8D8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9"/>
            <a:ext cx="11018520" cy="492443"/>
          </a:xfrm>
        </p:spPr>
        <p:txBody>
          <a:bodyPr/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Arial" panose="020B0604020202020204"/>
              </a:rPr>
              <a:t>IIC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64706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IIC overview</a:t>
            </a:r>
            <a:endParaRPr kumimoji="1"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C2E749-384F-4304-B170-7B3684D20621}"/>
              </a:ext>
            </a:extLst>
          </p:cNvPr>
          <p:cNvSpPr txBox="1"/>
          <p:nvPr/>
        </p:nvSpPr>
        <p:spPr>
          <a:xfrm>
            <a:off x="588262" y="1115568"/>
            <a:ext cx="79461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全稱</a:t>
            </a:r>
            <a:r>
              <a:rPr lang="en-US" altLang="zh-TW" sz="1600" dirty="0"/>
              <a:t>Inter – Integrated Circuit</a:t>
            </a:r>
            <a:r>
              <a:rPr lang="zh-TW" altLang="en-US" sz="1600" dirty="0"/>
              <a:t>，屬於同步雙向</a:t>
            </a:r>
            <a:r>
              <a:rPr lang="en-US" altLang="zh-TW" sz="1600" dirty="0"/>
              <a:t>Serial</a:t>
            </a:r>
            <a:r>
              <a:rPr lang="zh-TW" altLang="en-US" sz="1600" dirty="0"/>
              <a:t>通信接口的統稱。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而且總共只需要兩線即可傳輸 </a:t>
            </a:r>
            <a:r>
              <a:rPr lang="en-US" altLang="zh-TW" sz="1600" dirty="0"/>
              <a:t>SCL</a:t>
            </a:r>
            <a:r>
              <a:rPr lang="zh-TW" altLang="en-US" sz="1600" dirty="0"/>
              <a:t>負責同步 </a:t>
            </a:r>
            <a:r>
              <a:rPr lang="en-US" altLang="zh-TW" sz="1600" dirty="0"/>
              <a:t>SDA</a:t>
            </a:r>
            <a:r>
              <a:rPr lang="zh-TW" altLang="en-US" sz="1600" dirty="0"/>
              <a:t>負責傳輸數據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支援多主機對多從機，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F407D2-7254-4A35-BF85-C72D7192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740891"/>
            <a:ext cx="78009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981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IIC </a:t>
            </a:r>
            <a:r>
              <a:rPr kumimoji="1" lang="zh-TW" altLang="en-US" dirty="0"/>
              <a:t>協議層</a:t>
            </a:r>
            <a:endParaRPr kumimoji="1" lang="zh-CN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6A0CBB-9D85-4770-9688-238944FE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733675"/>
            <a:ext cx="7658100" cy="13906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7380472-0D8D-40E5-908F-2FB17A629110}"/>
              </a:ext>
            </a:extLst>
          </p:cNvPr>
          <p:cNvSpPr txBox="1"/>
          <p:nvPr/>
        </p:nvSpPr>
        <p:spPr>
          <a:xfrm>
            <a:off x="2927927" y="4124325"/>
            <a:ext cx="8035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起始位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AB0186-D6CD-4FD3-80AB-463A68AADE9C}"/>
              </a:ext>
            </a:extLst>
          </p:cNvPr>
          <p:cNvSpPr txBox="1"/>
          <p:nvPr/>
        </p:nvSpPr>
        <p:spPr>
          <a:xfrm>
            <a:off x="8732981" y="4124325"/>
            <a:ext cx="8035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停止位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962273B-5D9B-4DCA-9B77-AC09E23695EF}"/>
              </a:ext>
            </a:extLst>
          </p:cNvPr>
          <p:cNvCxnSpPr>
            <a:cxnSpLocks/>
          </p:cNvCxnSpPr>
          <p:nvPr/>
        </p:nvCxnSpPr>
        <p:spPr>
          <a:xfrm>
            <a:off x="8174182" y="2530764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579758-01AB-4D15-B922-9A23C9459C24}"/>
              </a:ext>
            </a:extLst>
          </p:cNvPr>
          <p:cNvSpPr txBox="1"/>
          <p:nvPr/>
        </p:nvSpPr>
        <p:spPr>
          <a:xfrm>
            <a:off x="7772400" y="2184537"/>
            <a:ext cx="8035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響應位</a:t>
            </a:r>
          </a:p>
        </p:txBody>
      </p:sp>
    </p:spTree>
    <p:extLst>
      <p:ext uri="{BB962C8B-B14F-4D97-AF65-F5344CB8AC3E}">
        <p14:creationId xmlns:p14="http://schemas.microsoft.com/office/powerpoint/2010/main" val="39768885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IIC Address</a:t>
            </a:r>
            <a:endParaRPr kumimoji="1" lang="zh-CN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0CDFD9-C834-4321-9096-310F2B4FBA4D}"/>
              </a:ext>
            </a:extLst>
          </p:cNvPr>
          <p:cNvSpPr txBox="1"/>
          <p:nvPr/>
        </p:nvSpPr>
        <p:spPr>
          <a:xfrm>
            <a:off x="588262" y="1115568"/>
            <a:ext cx="94213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以</a:t>
            </a:r>
            <a:r>
              <a:rPr lang="en-US" altLang="zh-TW" sz="1600" dirty="0"/>
              <a:t>AC701</a:t>
            </a:r>
            <a:r>
              <a:rPr lang="zh-TW" altLang="en-US" sz="1600" dirty="0"/>
              <a:t>使用的</a:t>
            </a:r>
            <a:r>
              <a:rPr lang="en-US" altLang="zh-TW" sz="1600" dirty="0"/>
              <a:t>IIC EEPROM</a:t>
            </a:r>
            <a:r>
              <a:rPr lang="zh-TW" altLang="en-US" sz="1600" dirty="0"/>
              <a:t>為例，每種</a:t>
            </a:r>
            <a:r>
              <a:rPr lang="en-US" altLang="zh-TW" sz="1600" dirty="0"/>
              <a:t>IIC</a:t>
            </a:r>
            <a:r>
              <a:rPr lang="zh-TW" altLang="en-US" sz="1600" dirty="0"/>
              <a:t>的從機設備不同，以</a:t>
            </a:r>
            <a:r>
              <a:rPr lang="en-US" altLang="zh-TW" sz="1600" dirty="0"/>
              <a:t>EEPROM</a:t>
            </a:r>
            <a:r>
              <a:rPr lang="zh-TW" altLang="en-US" sz="1600" dirty="0"/>
              <a:t>來說只啟用了低</a:t>
            </a:r>
            <a:r>
              <a:rPr lang="en-US" altLang="zh-TW" sz="1600" dirty="0"/>
              <a:t>3</a:t>
            </a:r>
            <a:r>
              <a:rPr lang="zh-TW" altLang="en-US" sz="1600" dirty="0"/>
              <a:t>位</a:t>
            </a:r>
            <a:endParaRPr lang="en-US" altLang="zh-TW" sz="16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600" dirty="0"/>
              <a:t>主機在傳輸時會先辨識從機的</a:t>
            </a:r>
            <a:r>
              <a:rPr lang="en-US" altLang="zh-TW" sz="1600" dirty="0"/>
              <a:t>address</a:t>
            </a:r>
            <a:r>
              <a:rPr lang="zh-TW" altLang="en-US" sz="1600" dirty="0"/>
              <a:t>，若兩相符合才拉高響應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5F43AD-1F8F-40A0-BCE4-53C2B7E6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2010537"/>
            <a:ext cx="4974907" cy="29222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BDB97A-1ED4-43F7-95A3-1A88DFF7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1842896"/>
            <a:ext cx="6648450" cy="325755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30F9DB3-3F97-4951-8089-07955C4CA9E8}"/>
              </a:ext>
            </a:extLst>
          </p:cNvPr>
          <p:cNvSpPr/>
          <p:nvPr/>
        </p:nvSpPr>
        <p:spPr bwMode="auto">
          <a:xfrm>
            <a:off x="3816096" y="4425696"/>
            <a:ext cx="963168" cy="170688"/>
          </a:xfrm>
          <a:prstGeom prst="ellipse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6863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 Write &amp; Page Write</a:t>
            </a:r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F1A6C-B4BD-41EE-957B-24979675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911945"/>
            <a:ext cx="4808274" cy="41779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D1CD2F-52AA-472A-9BB5-BFB7D6977523}"/>
              </a:ext>
            </a:extLst>
          </p:cNvPr>
          <p:cNvSpPr txBox="1"/>
          <p:nvPr/>
        </p:nvSpPr>
        <p:spPr>
          <a:xfrm>
            <a:off x="729312" y="1268753"/>
            <a:ext cx="9469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Dev Select = 1010100</a:t>
            </a:r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如果要發送複數的資料時由低位開始發送，</a:t>
            </a:r>
            <a:r>
              <a:rPr lang="zh-TW" altLang="en-US" dirty="0"/>
              <a:t>且每次發送的中間都要響應一次</a:t>
            </a:r>
            <a:r>
              <a:rPr lang="en-US" altLang="zh-TW" sz="1800" dirty="0"/>
              <a:t> </a:t>
            </a:r>
            <a:endParaRPr lang="zh-TW" altLang="en-US" sz="1800" dirty="0" err="1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E6B8B3-B931-49BB-8290-7AB5F4E4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12" y="1911945"/>
            <a:ext cx="4706112" cy="42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3191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 operations</a:t>
            </a:r>
            <a:endParaRPr kumimoji="1"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EFC989-DC8D-4905-8C40-DA07031C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0" y="1823417"/>
            <a:ext cx="4228174" cy="43593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F3F401-AF2D-4B7C-BEAD-E18007B541D7}"/>
              </a:ext>
            </a:extLst>
          </p:cNvPr>
          <p:cNvSpPr txBox="1"/>
          <p:nvPr/>
        </p:nvSpPr>
        <p:spPr>
          <a:xfrm>
            <a:off x="588262" y="1146048"/>
            <a:ext cx="10701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隨機讀可以理解為單</a:t>
            </a:r>
            <a:r>
              <a:rPr lang="en-US" altLang="zh-TW" sz="1800" dirty="0"/>
              <a:t>Byte</a:t>
            </a:r>
            <a:r>
              <a:rPr lang="zh-TW" altLang="en-US" sz="1800" dirty="0"/>
              <a:t>的讀取，另外因為主從機需要</a:t>
            </a:r>
            <a:r>
              <a:rPr lang="en-US" altLang="zh-TW" sz="1800" dirty="0"/>
              <a:t>ID</a:t>
            </a:r>
            <a:r>
              <a:rPr lang="zh-TW" altLang="en-US" sz="1800" dirty="0"/>
              <a:t>辨識，所以不管是寫入還是讀取都需要先</a:t>
            </a:r>
            <a:r>
              <a:rPr lang="en-US" altLang="zh-TW" sz="1800" dirty="0"/>
              <a:t>enable</a:t>
            </a:r>
            <a:r>
              <a:rPr lang="zh-TW" altLang="en-US" sz="1800" dirty="0"/>
              <a:t>一次寫入將從機</a:t>
            </a:r>
            <a:r>
              <a:rPr lang="en-US" altLang="zh-TW" sz="1800" dirty="0"/>
              <a:t>ID</a:t>
            </a:r>
            <a:r>
              <a:rPr lang="zh-TW" altLang="en-US" sz="1800" dirty="0"/>
              <a:t>寫入。讀取完成後拉低響應再發送停止位。</a:t>
            </a:r>
          </a:p>
        </p:txBody>
      </p:sp>
    </p:spTree>
    <p:extLst>
      <p:ext uri="{BB962C8B-B14F-4D97-AF65-F5344CB8AC3E}">
        <p14:creationId xmlns:p14="http://schemas.microsoft.com/office/powerpoint/2010/main" val="266270044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FSM</a:t>
            </a:r>
            <a:endParaRPr kumimoji="1" lang="zh-CN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FBECD17-73BC-3F04-B345-2BFAF6BFC6CB}"/>
              </a:ext>
            </a:extLst>
          </p:cNvPr>
          <p:cNvSpPr/>
          <p:nvPr/>
        </p:nvSpPr>
        <p:spPr bwMode="auto">
          <a:xfrm>
            <a:off x="7976884" y="3431894"/>
            <a:ext cx="1915610" cy="1666754"/>
          </a:xfrm>
          <a:prstGeom prst="ellipse">
            <a:avLst/>
          </a:prstGeom>
          <a:solidFill>
            <a:srgbClr val="00B05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E86422-08F5-A803-3310-021DD71C921D}"/>
              </a:ext>
            </a:extLst>
          </p:cNvPr>
          <p:cNvSpPr txBox="1"/>
          <p:nvPr/>
        </p:nvSpPr>
        <p:spPr>
          <a:xfrm>
            <a:off x="5330140" y="1991242"/>
            <a:ext cx="6076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IDLE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CD679F5-E828-1D5F-763E-727EBAA79B28}"/>
              </a:ext>
            </a:extLst>
          </p:cNvPr>
          <p:cNvSpPr/>
          <p:nvPr/>
        </p:nvSpPr>
        <p:spPr bwMode="auto">
          <a:xfrm>
            <a:off x="1680256" y="3429000"/>
            <a:ext cx="1915610" cy="1666754"/>
          </a:xfrm>
          <a:prstGeom prst="ellipse">
            <a:avLst/>
          </a:prstGeom>
          <a:solidFill>
            <a:srgbClr val="FFD409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50ECA-0A37-2B52-82EB-6BFDF7EADE90}"/>
              </a:ext>
            </a:extLst>
          </p:cNvPr>
          <p:cNvSpPr txBox="1"/>
          <p:nvPr/>
        </p:nvSpPr>
        <p:spPr>
          <a:xfrm>
            <a:off x="2334226" y="4123878"/>
            <a:ext cx="6809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READ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FE7BC4D-B408-D516-980F-22A5FAA233E6}"/>
              </a:ext>
            </a:extLst>
          </p:cNvPr>
          <p:cNvSpPr/>
          <p:nvPr/>
        </p:nvSpPr>
        <p:spPr bwMode="auto">
          <a:xfrm>
            <a:off x="4828570" y="1022677"/>
            <a:ext cx="1915610" cy="16667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E10EDC-BECA-78CD-8C80-68CFFDEA58DB}"/>
              </a:ext>
            </a:extLst>
          </p:cNvPr>
          <p:cNvSpPr txBox="1"/>
          <p:nvPr/>
        </p:nvSpPr>
        <p:spPr>
          <a:xfrm>
            <a:off x="5482540" y="1717555"/>
            <a:ext cx="6076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IDLE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F823B8-AAD8-61B9-3466-4759FE376ED3}"/>
              </a:ext>
            </a:extLst>
          </p:cNvPr>
          <p:cNvSpPr txBox="1"/>
          <p:nvPr/>
        </p:nvSpPr>
        <p:spPr>
          <a:xfrm>
            <a:off x="8498708" y="4119451"/>
            <a:ext cx="8719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WR_IIC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40DB89F-C0D6-1995-E382-C2E228A7BC44}"/>
              </a:ext>
            </a:extLst>
          </p:cNvPr>
          <p:cNvSpPr/>
          <p:nvPr/>
        </p:nvSpPr>
        <p:spPr bwMode="auto">
          <a:xfrm>
            <a:off x="4828570" y="3429000"/>
            <a:ext cx="1915610" cy="1666754"/>
          </a:xfrm>
          <a:prstGeom prst="ellipse">
            <a:avLst/>
          </a:prstGeom>
          <a:solidFill>
            <a:srgbClr val="00B0F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8184B6-EBD3-7644-2F87-12888D6D3E97}"/>
              </a:ext>
            </a:extLst>
          </p:cNvPr>
          <p:cNvSpPr txBox="1"/>
          <p:nvPr/>
        </p:nvSpPr>
        <p:spPr>
          <a:xfrm>
            <a:off x="5098645" y="4126771"/>
            <a:ext cx="13754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WR_CHECK</a:t>
            </a: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7301C28A-EBB2-5C78-CD4B-915F878A61B8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 flipH="1">
            <a:off x="5786375" y="1856054"/>
            <a:ext cx="957805" cy="1572946"/>
          </a:xfrm>
          <a:prstGeom prst="curvedConnector4">
            <a:avLst>
              <a:gd name="adj1" fmla="val -23867"/>
              <a:gd name="adj2" fmla="val 67661"/>
            </a:avLst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8BD82D2F-371D-87BE-4F85-CBE7127B3E86}"/>
              </a:ext>
            </a:extLst>
          </p:cNvPr>
          <p:cNvCxnSpPr>
            <a:stCxn id="11" idx="3"/>
            <a:endCxn id="6" idx="4"/>
          </p:cNvCxnSpPr>
          <p:nvPr/>
        </p:nvCxnSpPr>
        <p:spPr>
          <a:xfrm rot="5400000">
            <a:off x="3751538" y="3738187"/>
            <a:ext cx="244090" cy="2471044"/>
          </a:xfrm>
          <a:prstGeom prst="curvedConnector3">
            <a:avLst>
              <a:gd name="adj1" fmla="val 193654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1E7DE8F9-6540-7C42-E42F-03EFE45EAC4A}"/>
              </a:ext>
            </a:extLst>
          </p:cNvPr>
          <p:cNvCxnSpPr>
            <a:stCxn id="6" idx="0"/>
            <a:endCxn id="11" idx="1"/>
          </p:cNvCxnSpPr>
          <p:nvPr/>
        </p:nvCxnSpPr>
        <p:spPr>
          <a:xfrm rot="16200000" flipH="1">
            <a:off x="3751538" y="2315523"/>
            <a:ext cx="244090" cy="2471044"/>
          </a:xfrm>
          <a:prstGeom prst="curvedConnector3">
            <a:avLst>
              <a:gd name="adj1" fmla="val -93654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D31FCB-13CC-914C-2971-9E4BAF10EAD3}"/>
              </a:ext>
            </a:extLst>
          </p:cNvPr>
          <p:cNvCxnSpPr>
            <a:stCxn id="11" idx="7"/>
            <a:endCxn id="3" idx="0"/>
          </p:cNvCxnSpPr>
          <p:nvPr/>
        </p:nvCxnSpPr>
        <p:spPr>
          <a:xfrm rot="5400000" flipH="1" flipV="1">
            <a:off x="7578569" y="2316970"/>
            <a:ext cx="241196" cy="2471044"/>
          </a:xfrm>
          <a:prstGeom prst="curvedConnector3">
            <a:avLst>
              <a:gd name="adj1" fmla="val 19597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弧形 25">
            <a:extLst>
              <a:ext uri="{FF2B5EF4-FFF2-40B4-BE49-F238E27FC236}">
                <a16:creationId xmlns:a16="http://schemas.microsoft.com/office/drawing/2014/main" id="{BE86A132-487D-C4FF-E27D-7E35FE115005}"/>
              </a:ext>
            </a:extLst>
          </p:cNvPr>
          <p:cNvCxnSpPr>
            <a:stCxn id="3" idx="4"/>
            <a:endCxn id="11" idx="5"/>
          </p:cNvCxnSpPr>
          <p:nvPr/>
        </p:nvCxnSpPr>
        <p:spPr>
          <a:xfrm rot="5400000" flipH="1">
            <a:off x="7575675" y="3739634"/>
            <a:ext cx="246984" cy="2471044"/>
          </a:xfrm>
          <a:prstGeom prst="curvedConnector3">
            <a:avLst>
              <a:gd name="adj1" fmla="val -9255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A0634023-64F1-5DC6-0DAD-787B53ACEAC8}"/>
              </a:ext>
            </a:extLst>
          </p:cNvPr>
          <p:cNvCxnSpPr/>
          <p:nvPr/>
        </p:nvCxnSpPr>
        <p:spPr>
          <a:xfrm rot="5400000">
            <a:off x="3751538" y="3735293"/>
            <a:ext cx="244090" cy="2471044"/>
          </a:xfrm>
          <a:prstGeom prst="curvedConnector3">
            <a:avLst>
              <a:gd name="adj1" fmla="val 193654"/>
            </a:avLst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DA7C5235-551F-9AB6-5D5F-EABAA4C4B511}"/>
              </a:ext>
            </a:extLst>
          </p:cNvPr>
          <p:cNvCxnSpPr/>
          <p:nvPr/>
        </p:nvCxnSpPr>
        <p:spPr>
          <a:xfrm rot="16200000" flipH="1">
            <a:off x="3751538" y="2312629"/>
            <a:ext cx="244090" cy="2471044"/>
          </a:xfrm>
          <a:prstGeom prst="curvedConnector3">
            <a:avLst>
              <a:gd name="adj1" fmla="val -93654"/>
            </a:avLst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697A5A66-D384-1A8B-3EFF-7EB625061EBD}"/>
              </a:ext>
            </a:extLst>
          </p:cNvPr>
          <p:cNvCxnSpPr/>
          <p:nvPr/>
        </p:nvCxnSpPr>
        <p:spPr>
          <a:xfrm rot="5400000" flipH="1" flipV="1">
            <a:off x="7578569" y="2314076"/>
            <a:ext cx="241196" cy="2471044"/>
          </a:xfrm>
          <a:prstGeom prst="curvedConnector3">
            <a:avLst>
              <a:gd name="adj1" fmla="val 195978"/>
            </a:avLst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C04F82AB-37CD-A25B-D49F-FCCEAD70AA7F}"/>
              </a:ext>
            </a:extLst>
          </p:cNvPr>
          <p:cNvCxnSpPr/>
          <p:nvPr/>
        </p:nvCxnSpPr>
        <p:spPr>
          <a:xfrm rot="5400000" flipH="1">
            <a:off x="7575675" y="3736740"/>
            <a:ext cx="246984" cy="2471044"/>
          </a:xfrm>
          <a:prstGeom prst="curvedConnector3">
            <a:avLst>
              <a:gd name="adj1" fmla="val -92557"/>
            </a:avLst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AAD010B-3A59-D320-28E3-6DAA9EB3E234}"/>
              </a:ext>
            </a:extLst>
          </p:cNvPr>
          <p:cNvSpPr txBox="1"/>
          <p:nvPr/>
        </p:nvSpPr>
        <p:spPr>
          <a:xfrm>
            <a:off x="7200415" y="2835286"/>
            <a:ext cx="13658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dirty="0" err="1"/>
              <a:t>Config_done</a:t>
            </a:r>
            <a:endParaRPr lang="en-US" sz="1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35A06-9710-19F0-037F-007123170DE9}"/>
              </a:ext>
            </a:extLst>
          </p:cNvPr>
          <p:cNvSpPr txBox="1"/>
          <p:nvPr/>
        </p:nvSpPr>
        <p:spPr>
          <a:xfrm>
            <a:off x="3015205" y="5408042"/>
            <a:ext cx="17054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dirty="0"/>
              <a:t>~</a:t>
            </a:r>
            <a:r>
              <a:rPr lang="en-US" dirty="0" err="1"/>
              <a:t>Config_done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191011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FSM</a:t>
            </a:r>
            <a:endParaRPr kumimoji="1" lang="zh-CN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FE7BC4D-B408-D516-980F-22A5FAA233E6}"/>
              </a:ext>
            </a:extLst>
          </p:cNvPr>
          <p:cNvSpPr/>
          <p:nvPr/>
        </p:nvSpPr>
        <p:spPr bwMode="auto">
          <a:xfrm>
            <a:off x="2286000" y="1406324"/>
            <a:ext cx="1170970" cy="10458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E10EDC-BECA-78CD-8C80-68CFFDEA58DB}"/>
              </a:ext>
            </a:extLst>
          </p:cNvPr>
          <p:cNvSpPr txBox="1"/>
          <p:nvPr/>
        </p:nvSpPr>
        <p:spPr>
          <a:xfrm>
            <a:off x="2591229" y="1790737"/>
            <a:ext cx="5605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IDLE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9E6383-6D60-DEC0-3E74-752AA95EE3CC}"/>
              </a:ext>
            </a:extLst>
          </p:cNvPr>
          <p:cNvSpPr/>
          <p:nvPr/>
        </p:nvSpPr>
        <p:spPr bwMode="auto">
          <a:xfrm>
            <a:off x="4869084" y="1021910"/>
            <a:ext cx="1170970" cy="1045826"/>
          </a:xfrm>
          <a:prstGeom prst="ellipse">
            <a:avLst/>
          </a:prstGeom>
          <a:solidFill>
            <a:srgbClr val="00B05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4BC70C-AF25-78A0-7257-EE74CA43C4A1}"/>
              </a:ext>
            </a:extLst>
          </p:cNvPr>
          <p:cNvSpPr txBox="1"/>
          <p:nvPr/>
        </p:nvSpPr>
        <p:spPr>
          <a:xfrm>
            <a:off x="5021698" y="1400138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Wr_start</a:t>
            </a:r>
            <a:endParaRPr lang="en-US" sz="18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8DA4162-24C7-F259-3C64-04C552DE0AA3}"/>
              </a:ext>
            </a:extLst>
          </p:cNvPr>
          <p:cNvSpPr/>
          <p:nvPr/>
        </p:nvSpPr>
        <p:spPr bwMode="auto">
          <a:xfrm>
            <a:off x="7452168" y="1544823"/>
            <a:ext cx="1170970" cy="1045826"/>
          </a:xfrm>
          <a:prstGeom prst="ellipse">
            <a:avLst/>
          </a:prstGeom>
          <a:solidFill>
            <a:srgbClr val="00B05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6412B4-192A-A96B-508A-166840719589}"/>
              </a:ext>
            </a:extLst>
          </p:cNvPr>
          <p:cNvSpPr txBox="1"/>
          <p:nvPr/>
        </p:nvSpPr>
        <p:spPr>
          <a:xfrm>
            <a:off x="7647437" y="1923105"/>
            <a:ext cx="9351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Wr_dev</a:t>
            </a:r>
            <a:endParaRPr lang="en-US" sz="1800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AC741D8-3AD0-E427-92A9-6A9E2E6D4C2E}"/>
              </a:ext>
            </a:extLst>
          </p:cNvPr>
          <p:cNvSpPr/>
          <p:nvPr/>
        </p:nvSpPr>
        <p:spPr bwMode="auto">
          <a:xfrm>
            <a:off x="8466879" y="3522107"/>
            <a:ext cx="1170970" cy="1045826"/>
          </a:xfrm>
          <a:prstGeom prst="ellipse">
            <a:avLst/>
          </a:prstGeom>
          <a:solidFill>
            <a:srgbClr val="00B05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F01FD1-2408-3467-7BF7-DD52BF0BECD2}"/>
              </a:ext>
            </a:extLst>
          </p:cNvPr>
          <p:cNvSpPr txBox="1"/>
          <p:nvPr/>
        </p:nvSpPr>
        <p:spPr>
          <a:xfrm>
            <a:off x="8623138" y="3906520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Wr_men</a:t>
            </a:r>
            <a:endParaRPr lang="en-US" sz="1800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82C31217-BEB8-532D-1CE5-6E299ADCB68E}"/>
              </a:ext>
            </a:extLst>
          </p:cNvPr>
          <p:cNvSpPr/>
          <p:nvPr/>
        </p:nvSpPr>
        <p:spPr bwMode="auto">
          <a:xfrm>
            <a:off x="4283599" y="2722196"/>
            <a:ext cx="1170970" cy="104582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0B7E60-4A8E-B15E-1581-C3906AE10EAC}"/>
              </a:ext>
            </a:extLst>
          </p:cNvPr>
          <p:cNvSpPr txBox="1"/>
          <p:nvPr/>
        </p:nvSpPr>
        <p:spPr>
          <a:xfrm>
            <a:off x="4436213" y="3099657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ERROR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7151EE7B-FB41-49CD-F5D2-F1BD63748F3B}"/>
              </a:ext>
            </a:extLst>
          </p:cNvPr>
          <p:cNvSpPr/>
          <p:nvPr/>
        </p:nvSpPr>
        <p:spPr bwMode="auto">
          <a:xfrm>
            <a:off x="5454569" y="3906521"/>
            <a:ext cx="1170970" cy="1045826"/>
          </a:xfrm>
          <a:prstGeom prst="ellipse">
            <a:avLst/>
          </a:prstGeom>
          <a:solidFill>
            <a:srgbClr val="00B05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114651-C4C7-6F72-CE61-57EDFFEFE130}"/>
              </a:ext>
            </a:extLst>
          </p:cNvPr>
          <p:cNvSpPr txBox="1"/>
          <p:nvPr/>
        </p:nvSpPr>
        <p:spPr>
          <a:xfrm>
            <a:off x="5607183" y="4283982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Wr_data</a:t>
            </a:r>
            <a:endParaRPr lang="en-US" sz="18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43919F3-830B-0308-B7F9-A434CF5D640D}"/>
              </a:ext>
            </a:extLst>
          </p:cNvPr>
          <p:cNvSpPr/>
          <p:nvPr/>
        </p:nvSpPr>
        <p:spPr bwMode="auto">
          <a:xfrm>
            <a:off x="1532152" y="3383608"/>
            <a:ext cx="1170970" cy="1045826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72FACC-E8F5-F0D9-FE70-7FB87D357F04}"/>
              </a:ext>
            </a:extLst>
          </p:cNvPr>
          <p:cNvSpPr txBox="1"/>
          <p:nvPr/>
        </p:nvSpPr>
        <p:spPr>
          <a:xfrm>
            <a:off x="1832721" y="3768022"/>
            <a:ext cx="7167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/>
              <a:t>STOP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B2AF178-A362-9BAD-BA50-654777BE138D}"/>
              </a:ext>
            </a:extLst>
          </p:cNvPr>
          <p:cNvSpPr/>
          <p:nvPr/>
        </p:nvSpPr>
        <p:spPr bwMode="auto">
          <a:xfrm>
            <a:off x="2286000" y="5089283"/>
            <a:ext cx="1170970" cy="1045826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EACC886-13D3-8128-EF1F-55CC6C12B95E}"/>
              </a:ext>
            </a:extLst>
          </p:cNvPr>
          <p:cNvSpPr txBox="1"/>
          <p:nvPr/>
        </p:nvSpPr>
        <p:spPr>
          <a:xfrm>
            <a:off x="2438615" y="5473696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Rd_data</a:t>
            </a:r>
            <a:endParaRPr lang="en-US" sz="18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4F2C83A7-EA4D-DA0E-3BB7-23B05DE6C3BE}"/>
              </a:ext>
            </a:extLst>
          </p:cNvPr>
          <p:cNvSpPr/>
          <p:nvPr/>
        </p:nvSpPr>
        <p:spPr bwMode="auto">
          <a:xfrm>
            <a:off x="4856063" y="5522976"/>
            <a:ext cx="1170970" cy="1045826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E1A576-4FAA-9FB6-86EF-82497FA2E6C6}"/>
              </a:ext>
            </a:extLst>
          </p:cNvPr>
          <p:cNvSpPr txBox="1"/>
          <p:nvPr/>
        </p:nvSpPr>
        <p:spPr>
          <a:xfrm>
            <a:off x="5040569" y="5916652"/>
            <a:ext cx="8657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Rd_dev</a:t>
            </a:r>
            <a:endParaRPr lang="en-US" sz="18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8FD6A47-94BA-8CD8-C803-AE8D4D467667}"/>
              </a:ext>
            </a:extLst>
          </p:cNvPr>
          <p:cNvSpPr/>
          <p:nvPr/>
        </p:nvSpPr>
        <p:spPr bwMode="auto">
          <a:xfrm>
            <a:off x="7452168" y="5234655"/>
            <a:ext cx="1170970" cy="1045826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37924F6-55A0-ACA7-E01E-E00B14A91D50}"/>
              </a:ext>
            </a:extLst>
          </p:cNvPr>
          <p:cNvSpPr txBox="1"/>
          <p:nvPr/>
        </p:nvSpPr>
        <p:spPr>
          <a:xfrm>
            <a:off x="7632968" y="5619068"/>
            <a:ext cx="9641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dirty="0" err="1"/>
              <a:t>Rd_start</a:t>
            </a:r>
            <a:endParaRPr lang="en-US" sz="1800" dirty="0"/>
          </a:p>
        </p:txBody>
      </p:sp>
      <p:cxnSp>
        <p:nvCxnSpPr>
          <p:cNvPr id="42" name="接點: 弧形 41">
            <a:extLst>
              <a:ext uri="{FF2B5EF4-FFF2-40B4-BE49-F238E27FC236}">
                <a16:creationId xmlns:a16="http://schemas.microsoft.com/office/drawing/2014/main" id="{7AC9535C-85BF-C71F-DBCB-D2EBAD59CBD5}"/>
              </a:ext>
            </a:extLst>
          </p:cNvPr>
          <p:cNvCxnSpPr>
            <a:stCxn id="8" idx="0"/>
            <a:endCxn id="5" idx="1"/>
          </p:cNvCxnSpPr>
          <p:nvPr/>
        </p:nvCxnSpPr>
        <p:spPr>
          <a:xfrm rot="5400000" flipH="1" flipV="1">
            <a:off x="3840399" y="206154"/>
            <a:ext cx="231256" cy="2169084"/>
          </a:xfrm>
          <a:prstGeom prst="curvedConnector3">
            <a:avLst>
              <a:gd name="adj1" fmla="val 26508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弧形 43">
            <a:extLst>
              <a:ext uri="{FF2B5EF4-FFF2-40B4-BE49-F238E27FC236}">
                <a16:creationId xmlns:a16="http://schemas.microsoft.com/office/drawing/2014/main" id="{730605C9-5995-F800-F138-0B1FDD58E6AF}"/>
              </a:ext>
            </a:extLst>
          </p:cNvPr>
          <p:cNvCxnSpPr>
            <a:stCxn id="5" idx="7"/>
            <a:endCxn id="15" idx="0"/>
          </p:cNvCxnSpPr>
          <p:nvPr/>
        </p:nvCxnSpPr>
        <p:spPr>
          <a:xfrm rot="16200000" flipH="1">
            <a:off x="6768233" y="275403"/>
            <a:ext cx="369755" cy="2169084"/>
          </a:xfrm>
          <a:prstGeom prst="curvedConnector3">
            <a:avLst>
              <a:gd name="adj1" fmla="val -103246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弧形 45">
            <a:extLst>
              <a:ext uri="{FF2B5EF4-FFF2-40B4-BE49-F238E27FC236}">
                <a16:creationId xmlns:a16="http://schemas.microsoft.com/office/drawing/2014/main" id="{E02CE988-9D4F-B204-1FEA-7D3739D1B662}"/>
              </a:ext>
            </a:extLst>
          </p:cNvPr>
          <p:cNvCxnSpPr>
            <a:stCxn id="15" idx="2"/>
            <a:endCxn id="19" idx="7"/>
          </p:cNvCxnSpPr>
          <p:nvPr/>
        </p:nvCxnSpPr>
        <p:spPr>
          <a:xfrm rot="10800000" flipV="1">
            <a:off x="5283084" y="2067736"/>
            <a:ext cx="2169084" cy="807618"/>
          </a:xfrm>
          <a:prstGeom prst="curvedConnector2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弧形 51">
            <a:extLst>
              <a:ext uri="{FF2B5EF4-FFF2-40B4-BE49-F238E27FC236}">
                <a16:creationId xmlns:a16="http://schemas.microsoft.com/office/drawing/2014/main" id="{C104104C-43D5-3CE4-9C2B-2A484F843313}"/>
              </a:ext>
            </a:extLst>
          </p:cNvPr>
          <p:cNvCxnSpPr>
            <a:stCxn id="15" idx="6"/>
            <a:endCxn id="17" idx="6"/>
          </p:cNvCxnSpPr>
          <p:nvPr/>
        </p:nvCxnSpPr>
        <p:spPr>
          <a:xfrm>
            <a:off x="8623138" y="2067736"/>
            <a:ext cx="1014711" cy="1977284"/>
          </a:xfrm>
          <a:prstGeom prst="curvedConnector3">
            <a:avLst>
              <a:gd name="adj1" fmla="val 12252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43EC796B-4DF4-68E3-200C-04A10EDA71B9}"/>
              </a:ext>
            </a:extLst>
          </p:cNvPr>
          <p:cNvCxnSpPr>
            <a:stCxn id="17" idx="5"/>
            <a:endCxn id="40" idx="3"/>
          </p:cNvCxnSpPr>
          <p:nvPr/>
        </p:nvCxnSpPr>
        <p:spPr>
          <a:xfrm rot="5400000">
            <a:off x="8360334" y="4651537"/>
            <a:ext cx="1342793" cy="869269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弧形 55">
            <a:extLst>
              <a:ext uri="{FF2B5EF4-FFF2-40B4-BE49-F238E27FC236}">
                <a16:creationId xmlns:a16="http://schemas.microsoft.com/office/drawing/2014/main" id="{E5603444-AA0A-E81C-B1D7-4A3C5B89AD2A}"/>
              </a:ext>
            </a:extLst>
          </p:cNvPr>
          <p:cNvCxnSpPr>
            <a:stCxn id="39" idx="4"/>
            <a:endCxn id="37" idx="5"/>
          </p:cNvCxnSpPr>
          <p:nvPr/>
        </p:nvCxnSpPr>
        <p:spPr>
          <a:xfrm rot="5400000">
            <a:off x="6879020" y="5257010"/>
            <a:ext cx="135163" cy="2182105"/>
          </a:xfrm>
          <a:prstGeom prst="curvedConnector3">
            <a:avLst>
              <a:gd name="adj1" fmla="val 382443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502EE007-4440-EA1E-1410-2ED9772C6749}"/>
              </a:ext>
            </a:extLst>
          </p:cNvPr>
          <p:cNvCxnSpPr>
            <a:stCxn id="37" idx="3"/>
            <a:endCxn id="35" idx="4"/>
          </p:cNvCxnSpPr>
          <p:nvPr/>
        </p:nvCxnSpPr>
        <p:spPr>
          <a:xfrm rot="5400000" flipH="1">
            <a:off x="3809249" y="5197346"/>
            <a:ext cx="280535" cy="2156063"/>
          </a:xfrm>
          <a:prstGeom prst="curvedConnector3">
            <a:avLst>
              <a:gd name="adj1" fmla="val -13608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弧形 60">
            <a:extLst>
              <a:ext uri="{FF2B5EF4-FFF2-40B4-BE49-F238E27FC236}">
                <a16:creationId xmlns:a16="http://schemas.microsoft.com/office/drawing/2014/main" id="{D3B20ECC-4C14-CA10-806B-9CB80B3FD046}"/>
              </a:ext>
            </a:extLst>
          </p:cNvPr>
          <p:cNvCxnSpPr>
            <a:stCxn id="35" idx="2"/>
            <a:endCxn id="33" idx="2"/>
          </p:cNvCxnSpPr>
          <p:nvPr/>
        </p:nvCxnSpPr>
        <p:spPr>
          <a:xfrm rot="10800000">
            <a:off x="1532152" y="3906522"/>
            <a:ext cx="753848" cy="1705675"/>
          </a:xfrm>
          <a:prstGeom prst="curvedConnector3">
            <a:avLst>
              <a:gd name="adj1" fmla="val 130324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510CF244-2CCB-098A-53FB-36E6A2EA1AD6}"/>
              </a:ext>
            </a:extLst>
          </p:cNvPr>
          <p:cNvCxnSpPr>
            <a:stCxn id="33" idx="1"/>
            <a:endCxn id="8" idx="2"/>
          </p:cNvCxnSpPr>
          <p:nvPr/>
        </p:nvCxnSpPr>
        <p:spPr>
          <a:xfrm rot="5400000" flipH="1" flipV="1">
            <a:off x="1191054" y="2441821"/>
            <a:ext cx="1607529" cy="582363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弧形 64">
            <a:extLst>
              <a:ext uri="{FF2B5EF4-FFF2-40B4-BE49-F238E27FC236}">
                <a16:creationId xmlns:a16="http://schemas.microsoft.com/office/drawing/2014/main" id="{6367B490-FE34-CA44-4985-08B1F785C17E}"/>
              </a:ext>
            </a:extLst>
          </p:cNvPr>
          <p:cNvCxnSpPr>
            <a:stCxn id="17" idx="1"/>
            <a:endCxn id="19" idx="6"/>
          </p:cNvCxnSpPr>
          <p:nvPr/>
        </p:nvCxnSpPr>
        <p:spPr>
          <a:xfrm rot="16200000" flipV="1">
            <a:off x="6831389" y="1868289"/>
            <a:ext cx="430156" cy="3183795"/>
          </a:xfrm>
          <a:prstGeom prst="curvedConnector2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接點: 弧形 66">
            <a:extLst>
              <a:ext uri="{FF2B5EF4-FFF2-40B4-BE49-F238E27FC236}">
                <a16:creationId xmlns:a16="http://schemas.microsoft.com/office/drawing/2014/main" id="{54AE9ACB-DB46-63C1-828C-AE981974C00A}"/>
              </a:ext>
            </a:extLst>
          </p:cNvPr>
          <p:cNvCxnSpPr>
            <a:stCxn id="17" idx="3"/>
            <a:endCxn id="23" idx="5"/>
          </p:cNvCxnSpPr>
          <p:nvPr/>
        </p:nvCxnSpPr>
        <p:spPr>
          <a:xfrm rot="5400000">
            <a:off x="7354002" y="3514827"/>
            <a:ext cx="384414" cy="2184310"/>
          </a:xfrm>
          <a:prstGeom prst="curvedConnector3">
            <a:avLst>
              <a:gd name="adj1" fmla="val 19930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弧形 68">
            <a:extLst>
              <a:ext uri="{FF2B5EF4-FFF2-40B4-BE49-F238E27FC236}">
                <a16:creationId xmlns:a16="http://schemas.microsoft.com/office/drawing/2014/main" id="{8BAB50F6-46F8-22A7-B615-5C1CB97D914D}"/>
              </a:ext>
            </a:extLst>
          </p:cNvPr>
          <p:cNvCxnSpPr>
            <a:cxnSpLocks/>
            <a:stCxn id="23" idx="0"/>
            <a:endCxn id="19" idx="5"/>
          </p:cNvCxnSpPr>
          <p:nvPr/>
        </p:nvCxnSpPr>
        <p:spPr>
          <a:xfrm rot="16200000" flipV="1">
            <a:off x="5515741" y="3382208"/>
            <a:ext cx="291657" cy="756970"/>
          </a:xfrm>
          <a:prstGeom prst="curved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接點: 弧形 71">
            <a:extLst>
              <a:ext uri="{FF2B5EF4-FFF2-40B4-BE49-F238E27FC236}">
                <a16:creationId xmlns:a16="http://schemas.microsoft.com/office/drawing/2014/main" id="{603A8443-5269-391A-7985-DCD8A6DFB565}"/>
              </a:ext>
            </a:extLst>
          </p:cNvPr>
          <p:cNvCxnSpPr>
            <a:stCxn id="23" idx="3"/>
            <a:endCxn id="33" idx="5"/>
          </p:cNvCxnSpPr>
          <p:nvPr/>
        </p:nvCxnSpPr>
        <p:spPr>
          <a:xfrm rot="5400000" flipH="1">
            <a:off x="3817389" y="2990525"/>
            <a:ext cx="522913" cy="3094417"/>
          </a:xfrm>
          <a:prstGeom prst="curvedConnector3">
            <a:avLst>
              <a:gd name="adj1" fmla="val -73006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74C34267-0E6B-1774-641E-207A20214915}"/>
              </a:ext>
            </a:extLst>
          </p:cNvPr>
          <p:cNvCxnSpPr>
            <a:cxnSpLocks/>
            <a:stCxn id="37" idx="2"/>
            <a:endCxn id="19" idx="3"/>
          </p:cNvCxnSpPr>
          <p:nvPr/>
        </p:nvCxnSpPr>
        <p:spPr>
          <a:xfrm rot="10800000">
            <a:off x="4455085" y="3614865"/>
            <a:ext cx="400979" cy="2431025"/>
          </a:xfrm>
          <a:prstGeom prst="curvedConnector2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DEB94C6A-FE8B-5B17-2E0C-0545ED8400AE}"/>
              </a:ext>
            </a:extLst>
          </p:cNvPr>
          <p:cNvCxnSpPr>
            <a:stCxn id="35" idx="7"/>
            <a:endCxn id="19" idx="2"/>
          </p:cNvCxnSpPr>
          <p:nvPr/>
        </p:nvCxnSpPr>
        <p:spPr>
          <a:xfrm rot="5400000" flipH="1" flipV="1">
            <a:off x="2785876" y="3744718"/>
            <a:ext cx="1997332" cy="998114"/>
          </a:xfrm>
          <a:prstGeom prst="curvedConnector2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1143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Port define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4" y="1455687"/>
            <a:ext cx="9864663" cy="463078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i2c_driver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start,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</p:txBody>
      </p:sp>
    </p:spTree>
    <p:extLst>
      <p:ext uri="{BB962C8B-B14F-4D97-AF65-F5344CB8AC3E}">
        <p14:creationId xmlns:p14="http://schemas.microsoft.com/office/powerpoint/2010/main" val="5378702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Baud Rate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5C9D6A-9E3F-4217-B608-188808DC1CDA}"/>
              </a:ext>
            </a:extLst>
          </p:cNvPr>
          <p:cNvSpPr txBox="1"/>
          <p:nvPr/>
        </p:nvSpPr>
        <p:spPr>
          <a:xfrm>
            <a:off x="749808" y="1174546"/>
            <a:ext cx="986942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以</a:t>
            </a:r>
            <a:r>
              <a:rPr lang="en-US" altLang="zh-TW" sz="1800" dirty="0"/>
              <a:t>9600 Baud Rate</a:t>
            </a:r>
            <a:r>
              <a:rPr lang="zh-TW" altLang="en-US" dirty="0"/>
              <a:t>為</a:t>
            </a:r>
            <a:r>
              <a:rPr lang="zh-TW" altLang="en-US" sz="1800" dirty="0"/>
              <a:t>例，每秒傳送</a:t>
            </a:r>
            <a:r>
              <a:rPr lang="en-US" altLang="zh-TW" sz="1800" dirty="0"/>
              <a:t>9600</a:t>
            </a:r>
            <a:r>
              <a:rPr lang="zh-TW" altLang="en-US" sz="1800" dirty="0"/>
              <a:t>個</a:t>
            </a:r>
            <a:r>
              <a:rPr lang="en-US" altLang="zh-TW" sz="1800" dirty="0"/>
              <a:t>bit </a:t>
            </a:r>
            <a:r>
              <a:rPr lang="zh-TW" altLang="en-US" sz="1800" dirty="0"/>
              <a:t>即 一個</a:t>
            </a:r>
            <a:r>
              <a:rPr lang="en-US" altLang="zh-TW" sz="1800" dirty="0"/>
              <a:t>bit</a:t>
            </a:r>
            <a:r>
              <a:rPr lang="zh-TW" altLang="en-US" sz="1800" dirty="0"/>
              <a:t>時間是</a:t>
            </a:r>
            <a:r>
              <a:rPr lang="en-US" altLang="zh-TW" sz="1800" dirty="0"/>
              <a:t>104.16us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且因為</a:t>
            </a:r>
            <a:r>
              <a:rPr lang="en-US" altLang="zh-TW" dirty="0"/>
              <a:t>UART</a:t>
            </a:r>
            <a:r>
              <a:rPr lang="zh-TW" altLang="en-US" dirty="0"/>
              <a:t>屬於異步通訊所以需要考量系統時鐘頻率。</a:t>
            </a:r>
            <a:endParaRPr lang="en-US" altLang="zh-TW" dirty="0"/>
          </a:p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BAUD_CNT_MAX = CLK_PERIOD / BAUD_BPS</a:t>
            </a:r>
          </a:p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舉例來說，如果時鐘頻率為</a:t>
            </a:r>
            <a:r>
              <a:rPr lang="en-US" altLang="zh-TW" sz="1800" dirty="0"/>
              <a:t>50MHZ </a:t>
            </a:r>
            <a:r>
              <a:rPr lang="zh-TW" altLang="en-US" sz="1800" dirty="0"/>
              <a:t>配上</a:t>
            </a:r>
            <a:r>
              <a:rPr lang="en-US" altLang="zh-TW" sz="1800" dirty="0"/>
              <a:t>9600 Baud Rate</a:t>
            </a:r>
            <a:r>
              <a:rPr lang="zh-TW" altLang="en-US" dirty="0"/>
              <a:t>則一個</a:t>
            </a:r>
            <a:r>
              <a:rPr lang="en-US" altLang="zh-TW" dirty="0"/>
              <a:t>bit</a:t>
            </a:r>
            <a:r>
              <a:rPr lang="zh-TW" altLang="en-US" dirty="0"/>
              <a:t>位會花費約</a:t>
            </a:r>
            <a:r>
              <a:rPr lang="en-US" altLang="zh-TW" dirty="0"/>
              <a:t>5208</a:t>
            </a:r>
            <a:r>
              <a:rPr lang="zh-TW" altLang="en-US" dirty="0"/>
              <a:t>個時鐘週期</a:t>
            </a:r>
            <a:endParaRPr lang="zh-TW" altLang="en-US" sz="1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D6E05C-67B7-4927-B499-BE845BD5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4" y="3429000"/>
            <a:ext cx="10192512" cy="80399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4080FD2-71FE-48C0-B9FB-1583D6459BD9}"/>
              </a:ext>
            </a:extLst>
          </p:cNvPr>
          <p:cNvSpPr txBox="1"/>
          <p:nvPr/>
        </p:nvSpPr>
        <p:spPr>
          <a:xfrm>
            <a:off x="2767584" y="3290500"/>
            <a:ext cx="5059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LSB</a:t>
            </a:r>
            <a:endParaRPr lang="zh-TW" altLang="en-US" sz="1800" dirty="0" err="1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6C79F7-6722-4604-9A42-9CC1FFF6EEBD}"/>
              </a:ext>
            </a:extLst>
          </p:cNvPr>
          <p:cNvSpPr txBox="1"/>
          <p:nvPr/>
        </p:nvSpPr>
        <p:spPr>
          <a:xfrm>
            <a:off x="8958072" y="3290500"/>
            <a:ext cx="5059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M</a:t>
            </a:r>
            <a:r>
              <a:rPr lang="en-US" altLang="zh-TW" sz="1800" dirty="0"/>
              <a:t>SB</a:t>
            </a:r>
            <a:endParaRPr lang="zh-TW" altLang="en-US" sz="1800" dirty="0" err="1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67718F9-B5DB-4AAF-8E66-485A432583A6}"/>
              </a:ext>
            </a:extLst>
          </p:cNvPr>
          <p:cNvCxnSpPr/>
          <p:nvPr/>
        </p:nvCxnSpPr>
        <p:spPr>
          <a:xfrm>
            <a:off x="9689592" y="3058852"/>
            <a:ext cx="0" cy="54254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72554C-C1F1-469A-BD79-0F0A4AB9F829}"/>
              </a:ext>
            </a:extLst>
          </p:cNvPr>
          <p:cNvSpPr txBox="1"/>
          <p:nvPr/>
        </p:nvSpPr>
        <p:spPr>
          <a:xfrm>
            <a:off x="9342119" y="2769478"/>
            <a:ext cx="792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校驗位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BA03CF-0ABD-4C16-8BE5-415FE5D6730C}"/>
              </a:ext>
            </a:extLst>
          </p:cNvPr>
          <p:cNvSpPr txBox="1"/>
          <p:nvPr/>
        </p:nvSpPr>
        <p:spPr>
          <a:xfrm>
            <a:off x="1054608" y="2524810"/>
            <a:ext cx="17129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9600 Baud Rate</a:t>
            </a:r>
            <a:endParaRPr lang="zh-TW" altLang="en-US" sz="1800" dirty="0" err="1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9D93D8-2B9D-469E-8F60-DC0AC6BB0536}"/>
              </a:ext>
            </a:extLst>
          </p:cNvPr>
          <p:cNvSpPr txBox="1"/>
          <p:nvPr/>
        </p:nvSpPr>
        <p:spPr>
          <a:xfrm>
            <a:off x="2474976" y="4232990"/>
            <a:ext cx="9936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104.16us</a:t>
            </a:r>
            <a:endParaRPr lang="zh-TW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6373359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dirty="0"/>
              <a:t>parameter</a:t>
            </a:r>
            <a:r>
              <a:rPr lang="en-US" altLang="zh-TW" sz="1800" dirty="0"/>
              <a:t> define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4" y="1455687"/>
            <a:ext cx="9864663" cy="463078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IDLE  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9'b0_0000_0001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WR_START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9'b0_0000_0010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WR_DEV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9'b0_0000_0100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WR_MEM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9'b0_0000_1000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WR_DATA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9'b0_0001_0000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RD_START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9'b0_0010_0000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RD_DEV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9'b0_0100_0000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RD_DATA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9'b0_1000_0000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STOP  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9'b1_0000_0000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SYS_CYCLE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1/20ns   = 50M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IIC_CYCLE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2500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1/2500ns = 400K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MAX  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(IIC_CYCLE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T_HIGH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//IIC PULL HIGH TIME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T_LOW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//IIC PULL LOW  TIME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FLAG0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((T_HIGH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HIGH 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FLAG1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(T_HIGH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HIGH START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FLAG2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(T_HIGH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((T_LOW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&gt;&gt;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//LOW 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FLAG3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(T_HIGH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(T_LOW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//LOW START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719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Internal signal define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4" y="1455687"/>
            <a:ext cx="9864663" cy="463078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state;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?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1'bz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7145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IDLE: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WR_START;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WR_START: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WR_DEV;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WR_START;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WR_DEV: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WR_MEM;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WR_DEV;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77714889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WR_MEM: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WR_DATA;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RD_START;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WR_MEM;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STOP;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WR_DATA;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RD_START: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RD_DEV;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RD_START;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892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RD_DEV: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RD_DATA;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RD_DEV;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STOP;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RD_DATA;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STOP;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6669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Work flag &amp; counter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WR_START)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MAX;</a:t>
            </a:r>
          </a:p>
        </p:txBody>
      </p:sp>
    </p:spTree>
    <p:extLst>
      <p:ext uri="{BB962C8B-B14F-4D97-AF65-F5344CB8AC3E}">
        <p14:creationId xmlns:p14="http://schemas.microsoft.com/office/powerpoint/2010/main" val="220104692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Drive_flag</a:t>
            </a:r>
            <a:r>
              <a:rPr lang="en-US" altLang="zh-TW" sz="1800" dirty="0"/>
              <a:t> &amp; </a:t>
            </a:r>
            <a:r>
              <a:rPr lang="en-US" altLang="zh-TW" sz="1800" dirty="0" err="1"/>
              <a:t>cnt_freq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FLAG0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FLAG1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FLAG2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FLAG3)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477436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Scl</a:t>
            </a:r>
            <a:r>
              <a:rPr lang="en-US" altLang="zh-TW" sz="1800" dirty="0"/>
              <a:t> &amp; counter flag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6655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work_flag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0440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State 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30230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IDLE        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WR_START    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WR_DEV,WR_MEM,WR_DATA,RD_DEV,RD_DATA 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RD_START    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STOP        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WR_DEV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WR_MEM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RD_DEV)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RD_DATA)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321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Data_shift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465936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IDLE        :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WR_START    :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WR_DEV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WR_MEM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191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RS232 Hardware architecture</a:t>
            </a:r>
            <a:endParaRPr kumimoji="1" lang="zh-CN" altLang="en-US" dirty="0"/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C5464486-F50F-42BD-9EB8-6A38C7D1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" y="1627469"/>
            <a:ext cx="11326368" cy="38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169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Data_shift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5"/>
            <a:ext cx="9864662" cy="525229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WR_DATA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RD_START     :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RD_DEV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RD_DATA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rec_sda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2'd3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8049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sda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447362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WR_START: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WR_DEV,WR_MEM,WR_DATA,RD_DEV: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RD_START: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6198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sda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238765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STOP: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3756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Output done signal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64495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STOP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9036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Ack_flag</a:t>
            </a:r>
            <a:r>
              <a:rPr lang="en-US" altLang="zh-TW" sz="1800" dirty="0"/>
              <a:t> </a:t>
            </a: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1237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WR_DEV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WR_MEM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WR_DATA      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04709864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Ack_flag</a:t>
            </a:r>
            <a:r>
              <a:rPr lang="en-US" altLang="zh-TW" sz="1800" dirty="0"/>
              <a:t> </a:t>
            </a: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85212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RD_DEV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RD_DATA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213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Ack_flag</a:t>
            </a:r>
            <a:r>
              <a:rPr lang="en-US" altLang="zh-TW" sz="1800" dirty="0"/>
              <a:t> </a:t>
            </a: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33802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RD_DEV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RD_DATA       :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'd32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drive_flag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end_cnt_flag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nd</a:t>
            </a:r>
          </a:p>
          <a:p>
            <a:endParaRPr lang="en-US" sz="14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?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6915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I2C_driver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Ila </a:t>
            </a:r>
            <a:r>
              <a:rPr lang="en-US" altLang="zh-TW" sz="1800" dirty="0" err="1"/>
              <a:t>inst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226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probe0;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probe0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ack_flag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state  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ila_0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inst_ila0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.probe0 (probe0)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</a:p>
        </p:txBody>
      </p:sp>
    </p:spTree>
    <p:extLst>
      <p:ext uri="{BB962C8B-B14F-4D97-AF65-F5344CB8AC3E}">
        <p14:creationId xmlns:p14="http://schemas.microsoft.com/office/powerpoint/2010/main" val="335235611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Port &amp; parameter define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226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i2c_cfg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IDLE  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6'b00001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WR_CHECK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6'b00001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WRITE    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6'b00001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WAIT  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6'b00001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READ    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6'b00001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SYS_CYCLE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1/20ns   = 50M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WAIT_TIME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20000000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MAX_WAIT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WAIT_TIME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SYS_CYCLE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4238940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Internal signal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226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error      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ready      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state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start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246040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098793" cy="2897713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uart_rx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UART_BPS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'd9600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Baud Rate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CLK_FREQ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'd50_000_000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Clock period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50MHz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sys_rst_n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Receive 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Parallel Data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57972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sz="1800" dirty="0"/>
              <a:t>將</a:t>
            </a:r>
            <a:r>
              <a:rPr lang="en-US" altLang="zh-TW" sz="1800" dirty="0"/>
              <a:t>Baud Rate </a:t>
            </a:r>
            <a:r>
              <a:rPr lang="zh-TW" altLang="en-US" sz="1800" dirty="0"/>
              <a:t>及時鐘週期拉出來</a:t>
            </a:r>
            <a:r>
              <a:rPr lang="zh-TW" altLang="en-US" dirty="0"/>
              <a:t>方便</a:t>
            </a:r>
            <a:r>
              <a:rPr lang="zh-TW" altLang="en-US" sz="1800" dirty="0"/>
              <a:t>更改</a:t>
            </a:r>
          </a:p>
        </p:txBody>
      </p:sp>
    </p:spTree>
    <p:extLst>
      <p:ext uri="{BB962C8B-B14F-4D97-AF65-F5344CB8AC3E}">
        <p14:creationId xmlns:p14="http://schemas.microsoft.com/office/powerpoint/2010/main" val="149364541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226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IDLE: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WR_CHECK;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WR_CHECK: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WRITE;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WAIT;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WRITE: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WR_CHECK;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WR_CHECK;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WRITE;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33446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fsm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65209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WAIT: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WAIT;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READ: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  state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:state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IDLE;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7432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Counter &amp; ready signal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87355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WR_CHECK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WAIT)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MAX_WAIT)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(start)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WR_CHECK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WAIT)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cnt_wait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MAX_WAIT)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ready;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(start)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2807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Eeprom</a:t>
            </a:r>
            <a:r>
              <a:rPr lang="en-US" altLang="zh-TW" sz="1800" dirty="0"/>
              <a:t> </a:t>
            </a:r>
            <a:r>
              <a:rPr lang="en-US" altLang="zh-TW" sz="1800" dirty="0" err="1"/>
              <a:t>lut_data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94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8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'ha00100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'ha0_00_00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'ha0_01_01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'ha0_02_02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'ha0_03_03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'ha0_04_04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'ha0_05_05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'ha0_06_06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'ha0_07_07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'ha0_08_08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'ha0_09_09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'ha0_0A_0A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'ha0_0B_0B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'ha0_0C_0C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'ha0_0D_0D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'ha0_0E_0E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'ha0_0F_0F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'ha0_10_10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'ha0_11_11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'ha0_12_12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'ha0_13_13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'ha0_14_14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'ha0_15_15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'ha0_16_16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'ha0_17_17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'ha0_18_18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'ha0_19_19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'ha0_1A_1A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'ha0_1B_1B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'ha0_1C_1C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'ha0_1D_1D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8'd30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'ha0_1E_1E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hFFFFFF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130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Eeprom</a:t>
            </a:r>
            <a:r>
              <a:rPr lang="en-US" altLang="zh-TW" sz="1800" dirty="0"/>
              <a:t> </a:t>
            </a:r>
            <a:r>
              <a:rPr lang="en-US" altLang="zh-TW" sz="1800" dirty="0" err="1"/>
              <a:t>lut_data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94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'ha0_00_00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'ha0_01_01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'ha0_02_02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'ha0_03_03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'ha0_04_04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'ha0_05_05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'ha0_06_06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'ha0_07_07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'ha0_08_08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'ha0_09_09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'ha0_0A_0A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'ha0_0B_0B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'ha0_0C_0C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'ha0_0D_0D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'ha0_0E_0E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'ha0_0F_0F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'ha0_10_10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'ha0_11_11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'ha0_12_12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8'd19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'ha0_13_13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'ha0_14_14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8'd21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'ha0_15_15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8'd22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'ha0_16_16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8'd23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'ha0_17_17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8'd24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'ha0_18_18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8'd25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'ha0_19_19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8'd26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'ha0_1A_1A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8'd27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'ha0_1B_1B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8'd28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'ha0_1C_1C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8'd29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'ha0_1D_1D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                   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8'd30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'ha0_1E_1E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 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hFFFFFF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</a:p>
          <a:p>
            <a:endParaRPr lang="en-US" sz="800" dirty="0">
              <a:solidFill>
                <a:srgbClr val="569CD6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dev_addr,mem_addr,wr_data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r>
              <a:rPr 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7482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Wr</a:t>
            </a:r>
            <a:r>
              <a:rPr lang="en-US" altLang="zh-TW" sz="1800" dirty="0"/>
              <a:t> &amp; </a:t>
            </a:r>
            <a:r>
              <a:rPr lang="en-US" altLang="zh-TW" sz="1800" dirty="0" err="1"/>
              <a:t>rd</a:t>
            </a:r>
            <a:r>
              <a:rPr lang="en-US" altLang="zh-TW" sz="1800" dirty="0"/>
              <a:t> index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0094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13959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 err="1"/>
              <a:t>Wr</a:t>
            </a:r>
            <a:r>
              <a:rPr lang="en-US" altLang="zh-TW" sz="1800" dirty="0"/>
              <a:t> &amp; </a:t>
            </a:r>
            <a:r>
              <a:rPr lang="en-US" altLang="zh-TW" sz="1800" dirty="0" err="1"/>
              <a:t>rd</a:t>
            </a:r>
            <a:r>
              <a:rPr lang="en-US" altLang="zh-TW" sz="1800" dirty="0"/>
              <a:t> req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530230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WR_CHECK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WAIT)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WAIT)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5565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done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8664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WR_CHECK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ready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WAIT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8'hff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53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Driver </a:t>
            </a:r>
            <a:r>
              <a:rPr lang="en-US" altLang="zh-TW" sz="1800" dirty="0" err="1"/>
              <a:t>inst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386640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i2c_driver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inst_i2c_driver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.start      (start),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dev_addr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mem_addr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sda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probe0;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7969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I2C_cfg</a:t>
            </a:r>
            <a:endParaRPr kumimoji="1"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CC92B7-6CFD-1FE2-F540-2E7AEF3C8242}"/>
              </a:ext>
            </a:extLst>
          </p:cNvPr>
          <p:cNvSpPr txBox="1"/>
          <p:nvPr/>
        </p:nvSpPr>
        <p:spPr>
          <a:xfrm>
            <a:off x="722375" y="1118542"/>
            <a:ext cx="70195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dirty="0" err="1"/>
              <a:t>ila</a:t>
            </a:r>
            <a:r>
              <a:rPr lang="en-US" altLang="zh-TW" sz="1800" dirty="0"/>
              <a:t> </a:t>
            </a:r>
            <a:r>
              <a:rPr lang="en-US" altLang="zh-TW" sz="1800" dirty="0" err="1"/>
              <a:t>inst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49B06D-D16A-19C7-2A5A-F4FB32AC7221}"/>
              </a:ext>
            </a:extLst>
          </p:cNvPr>
          <p:cNvSpPr/>
          <p:nvPr/>
        </p:nvSpPr>
        <p:spPr bwMode="auto">
          <a:xfrm>
            <a:off x="722375" y="1455686"/>
            <a:ext cx="9864662" cy="4283772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probe0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cfg_done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state  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wr_index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wr_data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lut_data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ila_i2c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inst_ila_i2c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.probe0 (probe0)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892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D5529A9-8DB2-44E2-A437-CC81C8AE5963}"/>
              </a:ext>
            </a:extLst>
          </p:cNvPr>
          <p:cNvSpPr/>
          <p:nvPr/>
        </p:nvSpPr>
        <p:spPr bwMode="auto">
          <a:xfrm>
            <a:off x="722375" y="1491407"/>
            <a:ext cx="7098793" cy="379992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uart_rx</a:t>
            </a:r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9706C-95D9-4EED-B29B-662A8A44CE37}"/>
              </a:ext>
            </a:extLst>
          </p:cNvPr>
          <p:cNvSpPr txBox="1"/>
          <p:nvPr/>
        </p:nvSpPr>
        <p:spPr>
          <a:xfrm>
            <a:off x="835152" y="1609344"/>
            <a:ext cx="8174736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BAUD_CNT_MAX = CLK_FREQ/UART_BPS ;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//reg define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rx_reg1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rx_reg2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rx_reg3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work_en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baud_cnt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bit_cnt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rx_flag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algn="l">
              <a:buClr>
                <a:schemeClr val="accent1"/>
              </a:buClr>
              <a:buSzPct val="60000"/>
            </a:pPr>
            <a:endParaRPr lang="zh-TW" altLang="en-US" sz="1800" dirty="0" err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0EAB47-882D-48CA-802C-B89033777BC3}"/>
              </a:ext>
            </a:extLst>
          </p:cNvPr>
          <p:cNvSpPr txBox="1"/>
          <p:nvPr/>
        </p:nvSpPr>
        <p:spPr>
          <a:xfrm>
            <a:off x="722375" y="1118542"/>
            <a:ext cx="57972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altLang="zh-TW" sz="1800" dirty="0"/>
              <a:t>BAUD_CNT_MAX </a:t>
            </a:r>
            <a:r>
              <a:rPr lang="zh-TW" altLang="en-US" sz="1800" dirty="0"/>
              <a:t>代表一個</a:t>
            </a:r>
            <a:r>
              <a:rPr lang="en-US" altLang="zh-TW" sz="1800" dirty="0"/>
              <a:t>bit</a:t>
            </a:r>
            <a:r>
              <a:rPr lang="zh-TW" altLang="en-US" sz="1800" dirty="0"/>
              <a:t>花費的時鐘週期</a:t>
            </a:r>
          </a:p>
        </p:txBody>
      </p:sp>
    </p:spTree>
    <p:extLst>
      <p:ext uri="{BB962C8B-B14F-4D97-AF65-F5344CB8AC3E}">
        <p14:creationId xmlns:p14="http://schemas.microsoft.com/office/powerpoint/2010/main" val="264032764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ila</a:t>
            </a:r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BF4026-D01B-B33E-FEA7-65410653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37" y="973413"/>
            <a:ext cx="10221344" cy="529279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B97E9C5-F6DD-A9C1-9623-E1898B32DDEE}"/>
              </a:ext>
            </a:extLst>
          </p:cNvPr>
          <p:cNvCxnSpPr/>
          <p:nvPr/>
        </p:nvCxnSpPr>
        <p:spPr>
          <a:xfrm flipV="1">
            <a:off x="5335810" y="4005834"/>
            <a:ext cx="0" cy="1060704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E3DCB9-54D5-64B1-AD73-D6E5DB43AC22}"/>
              </a:ext>
            </a:extLst>
          </p:cNvPr>
          <p:cNvCxnSpPr>
            <a:cxnSpLocks/>
          </p:cNvCxnSpPr>
          <p:nvPr/>
        </p:nvCxnSpPr>
        <p:spPr>
          <a:xfrm>
            <a:off x="8792146" y="1285875"/>
            <a:ext cx="0" cy="500052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AC376D-D53F-37BC-8E95-4C960F075AA0}"/>
              </a:ext>
            </a:extLst>
          </p:cNvPr>
          <p:cNvSpPr txBox="1"/>
          <p:nvPr/>
        </p:nvSpPr>
        <p:spPr>
          <a:xfrm>
            <a:off x="3260502" y="5066538"/>
            <a:ext cx="26259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開始辨識</a:t>
            </a:r>
            <a:r>
              <a:rPr lang="en-US" altLang="zh-TW" dirty="0"/>
              <a:t>device </a:t>
            </a:r>
            <a:r>
              <a:rPr lang="en-US" altLang="zh-TW" dirty="0" err="1"/>
              <a:t>arrdess</a:t>
            </a:r>
            <a:endParaRPr lang="zh-TW" altLang="en-US" sz="1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8B5715-ACD1-84E6-98DC-8F6B1B49142A}"/>
              </a:ext>
            </a:extLst>
          </p:cNvPr>
          <p:cNvSpPr txBox="1"/>
          <p:nvPr/>
        </p:nvSpPr>
        <p:spPr>
          <a:xfrm>
            <a:off x="8120395" y="1022677"/>
            <a:ext cx="27666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響應拉高 代表停止辨識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8288356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603DF23-103D-BC49-C6C5-6CD7348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48" y="1022677"/>
            <a:ext cx="10231449" cy="50852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3DD046-F3CB-D836-1DC8-C121CEA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ila</a:t>
            </a:r>
            <a:endParaRPr kumimoji="1" lang="zh-CN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B97E9C5-F6DD-A9C1-9623-E1898B32DDEE}"/>
              </a:ext>
            </a:extLst>
          </p:cNvPr>
          <p:cNvCxnSpPr/>
          <p:nvPr/>
        </p:nvCxnSpPr>
        <p:spPr>
          <a:xfrm flipV="1">
            <a:off x="3985641" y="3912965"/>
            <a:ext cx="0" cy="1060704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E3DCB9-54D5-64B1-AD73-D6E5DB43AC22}"/>
              </a:ext>
            </a:extLst>
          </p:cNvPr>
          <p:cNvCxnSpPr>
            <a:cxnSpLocks/>
          </p:cNvCxnSpPr>
          <p:nvPr/>
        </p:nvCxnSpPr>
        <p:spPr>
          <a:xfrm>
            <a:off x="5570314" y="1485900"/>
            <a:ext cx="0" cy="500052"/>
          </a:xfrm>
          <a:prstGeom prst="straightConnector1">
            <a:avLst/>
          </a:prstGeom>
          <a:ln>
            <a:solidFill>
              <a:schemeClr val="accent5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AC376D-D53F-37BC-8E95-4C960F075AA0}"/>
              </a:ext>
            </a:extLst>
          </p:cNvPr>
          <p:cNvSpPr txBox="1"/>
          <p:nvPr/>
        </p:nvSpPr>
        <p:spPr>
          <a:xfrm>
            <a:off x="4096320" y="4696670"/>
            <a:ext cx="26259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開始讀取</a:t>
            </a:r>
            <a:endParaRPr lang="zh-TW" altLang="en-US" sz="1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8B5715-ACD1-84E6-98DC-8F6B1B49142A}"/>
              </a:ext>
            </a:extLst>
          </p:cNvPr>
          <p:cNvSpPr txBox="1"/>
          <p:nvPr/>
        </p:nvSpPr>
        <p:spPr>
          <a:xfrm>
            <a:off x="5520070" y="1133078"/>
            <a:ext cx="27666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zh-TW" altLang="en-US" dirty="0"/>
              <a:t>響應拉</a:t>
            </a:r>
            <a:r>
              <a:rPr lang="zh-TW" altLang="en-US"/>
              <a:t>高 停止讀取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353321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MD Corporate Template_Dark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94DDD171-3649-784B-8DFF-0523AEB0E1C6}" vid="{59C6D40F-03E9-B54A-84C3-8AA20355910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71317</TotalTime>
  <Words>10275</Words>
  <Application>Microsoft Office PowerPoint</Application>
  <PresentationFormat>寬螢幕</PresentationFormat>
  <Paragraphs>1423</Paragraphs>
  <Slides>91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98" baseType="lpstr">
      <vt:lpstr>Arial</vt:lpstr>
      <vt:lpstr>Calibri</vt:lpstr>
      <vt:lpstr>Consolas</vt:lpstr>
      <vt:lpstr>Segoe UI</vt:lpstr>
      <vt:lpstr>Webdings</vt:lpstr>
      <vt:lpstr>Wingdings 3</vt:lpstr>
      <vt:lpstr>AMD Corporate Template_Dark</vt:lpstr>
      <vt:lpstr>Serial Protocool</vt:lpstr>
      <vt:lpstr>Agenda</vt:lpstr>
      <vt:lpstr>UART</vt:lpstr>
      <vt:lpstr>UART overview</vt:lpstr>
      <vt:lpstr>RS232</vt:lpstr>
      <vt:lpstr>Baud Rate</vt:lpstr>
      <vt:lpstr>RS232 Hardware architecture</vt:lpstr>
      <vt:lpstr>uart_rx</vt:lpstr>
      <vt:lpstr>uart_rx</vt:lpstr>
      <vt:lpstr>uart_rx</vt:lpstr>
      <vt:lpstr>uart_rx</vt:lpstr>
      <vt:lpstr>uart_rx</vt:lpstr>
      <vt:lpstr>uart_rx</vt:lpstr>
      <vt:lpstr>uart_rx</vt:lpstr>
      <vt:lpstr>uart_rx</vt:lpstr>
      <vt:lpstr>tb_uart_rx</vt:lpstr>
      <vt:lpstr>tb_uart_rx</vt:lpstr>
      <vt:lpstr>tb_uart_rx</vt:lpstr>
      <vt:lpstr>Simulation</vt:lpstr>
      <vt:lpstr>Simulation</vt:lpstr>
      <vt:lpstr>uart_tx</vt:lpstr>
      <vt:lpstr>uart_tx</vt:lpstr>
      <vt:lpstr>uart_tx</vt:lpstr>
      <vt:lpstr>uart_tx</vt:lpstr>
      <vt:lpstr>tb_uart_tx</vt:lpstr>
      <vt:lpstr>tb_uart_tx</vt:lpstr>
      <vt:lpstr>rs232</vt:lpstr>
      <vt:lpstr>rs232</vt:lpstr>
      <vt:lpstr>rs232</vt:lpstr>
      <vt:lpstr>tb_rs232</vt:lpstr>
      <vt:lpstr>tb_rs232</vt:lpstr>
      <vt:lpstr>tb_rs232</vt:lpstr>
      <vt:lpstr>rs232</vt:lpstr>
      <vt:lpstr>SPI</vt:lpstr>
      <vt:lpstr>SPI overview</vt:lpstr>
      <vt:lpstr>SPI 協議</vt:lpstr>
      <vt:lpstr>SPI 協議</vt:lpstr>
      <vt:lpstr>Flash_Erase</vt:lpstr>
      <vt:lpstr>Flash_Erase</vt:lpstr>
      <vt:lpstr>Flash_Erase</vt:lpstr>
      <vt:lpstr>Timing</vt:lpstr>
      <vt:lpstr>Bulk Erase Lab</vt:lpstr>
      <vt:lpstr>Spi_flash_be</vt:lpstr>
      <vt:lpstr>Spi_flash_be</vt:lpstr>
      <vt:lpstr>Spi_flash_be</vt:lpstr>
      <vt:lpstr>Spi_flash_be</vt:lpstr>
      <vt:lpstr>Spi_flash_be</vt:lpstr>
      <vt:lpstr>Spi_flash_be</vt:lpstr>
      <vt:lpstr>tb_flash_be_ctrl</vt:lpstr>
      <vt:lpstr>tb_flash_be_ctrl</vt:lpstr>
      <vt:lpstr>IIC</vt:lpstr>
      <vt:lpstr>IIC overview</vt:lpstr>
      <vt:lpstr>IIC 協議層</vt:lpstr>
      <vt:lpstr>IIC Address</vt:lpstr>
      <vt:lpstr>Byte Write &amp; Page Write</vt:lpstr>
      <vt:lpstr>Read operations</vt:lpstr>
      <vt:lpstr>FSM</vt:lpstr>
      <vt:lpstr>FSM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I2C_driver</vt:lpstr>
      <vt:lpstr>I2C_cfg</vt:lpstr>
      <vt:lpstr>I2C_cfg</vt:lpstr>
      <vt:lpstr>I2C_cfg</vt:lpstr>
      <vt:lpstr>I2C_cfg</vt:lpstr>
      <vt:lpstr>I2C_cfg</vt:lpstr>
      <vt:lpstr>I2C_cfg</vt:lpstr>
      <vt:lpstr>I2C_cfg</vt:lpstr>
      <vt:lpstr>I2C_cfg</vt:lpstr>
      <vt:lpstr>I2C_cfg</vt:lpstr>
      <vt:lpstr>I2C_cfg</vt:lpstr>
      <vt:lpstr>I2C_cfg</vt:lpstr>
      <vt:lpstr>I2C_cfg</vt:lpstr>
      <vt:lpstr>ila</vt:lpstr>
      <vt:lpstr>ila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Devin.Chung</dc:creator>
  <cp:lastModifiedBy>文宗 鍾</cp:lastModifiedBy>
  <cp:revision>210</cp:revision>
  <dcterms:created xsi:type="dcterms:W3CDTF">2023-06-27T05:08:08Z</dcterms:created>
  <dcterms:modified xsi:type="dcterms:W3CDTF">2024-05-07T08:13:24Z</dcterms:modified>
</cp:coreProperties>
</file>